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08"/>
  </p:notesMasterIdLst>
  <p:sldIdLst>
    <p:sldId id="293" r:id="rId2"/>
    <p:sldId id="292" r:id="rId3"/>
    <p:sldId id="299" r:id="rId4"/>
    <p:sldId id="295" r:id="rId5"/>
    <p:sldId id="305" r:id="rId6"/>
    <p:sldId id="300" r:id="rId7"/>
    <p:sldId id="301" r:id="rId8"/>
    <p:sldId id="302" r:id="rId9"/>
    <p:sldId id="303" r:id="rId10"/>
    <p:sldId id="306" r:id="rId11"/>
    <p:sldId id="304" r:id="rId12"/>
    <p:sldId id="311" r:id="rId13"/>
    <p:sldId id="312" r:id="rId14"/>
    <p:sldId id="313" r:id="rId15"/>
    <p:sldId id="315" r:id="rId16"/>
    <p:sldId id="314" r:id="rId17"/>
    <p:sldId id="307" r:id="rId18"/>
    <p:sldId id="316" r:id="rId19"/>
    <p:sldId id="317" r:id="rId20"/>
    <p:sldId id="308" r:id="rId21"/>
    <p:sldId id="309" r:id="rId22"/>
    <p:sldId id="310" r:id="rId23"/>
    <p:sldId id="318" r:id="rId24"/>
    <p:sldId id="319" r:id="rId25"/>
    <p:sldId id="322" r:id="rId26"/>
    <p:sldId id="323" r:id="rId27"/>
    <p:sldId id="324" r:id="rId28"/>
    <p:sldId id="325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40" r:id="rId37"/>
    <p:sldId id="329" r:id="rId38"/>
    <p:sldId id="341" r:id="rId39"/>
    <p:sldId id="342" r:id="rId40"/>
    <p:sldId id="343" r:id="rId41"/>
    <p:sldId id="344" r:id="rId42"/>
    <p:sldId id="298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30" r:id="rId67"/>
    <p:sldId id="354" r:id="rId68"/>
    <p:sldId id="355" r:id="rId69"/>
    <p:sldId id="356" r:id="rId70"/>
    <p:sldId id="321" r:id="rId71"/>
    <p:sldId id="297" r:id="rId72"/>
    <p:sldId id="345" r:id="rId73"/>
    <p:sldId id="338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  <p:sldId id="266" r:id="rId83"/>
    <p:sldId id="267" r:id="rId84"/>
    <p:sldId id="268" r:id="rId85"/>
    <p:sldId id="269" r:id="rId86"/>
    <p:sldId id="273" r:id="rId87"/>
    <p:sldId id="270" r:id="rId88"/>
    <p:sldId id="271" r:id="rId89"/>
    <p:sldId id="272" r:id="rId90"/>
    <p:sldId id="274" r:id="rId91"/>
    <p:sldId id="275" r:id="rId92"/>
    <p:sldId id="276" r:id="rId93"/>
    <p:sldId id="277" r:id="rId94"/>
    <p:sldId id="278" r:id="rId95"/>
    <p:sldId id="279" r:id="rId96"/>
    <p:sldId id="280" r:id="rId97"/>
    <p:sldId id="281" r:id="rId98"/>
    <p:sldId id="282" r:id="rId99"/>
    <p:sldId id="283" r:id="rId100"/>
    <p:sldId id="284" r:id="rId101"/>
    <p:sldId id="285" r:id="rId102"/>
    <p:sldId id="286" r:id="rId103"/>
    <p:sldId id="287" r:id="rId104"/>
    <p:sldId id="288" r:id="rId105"/>
    <p:sldId id="289" r:id="rId106"/>
    <p:sldId id="339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na DeSouz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5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commentAuthors" Target="commentAuthor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3A24C-4135-094C-957B-35852E7EDFA4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F4D5E-EC34-BC40-81FA-0B854D990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image from</a:t>
            </a:r>
            <a:r>
              <a:rPr lang="en-US" baseline="0" dirty="0" smtClean="0"/>
              <a:t> slides from presentation I made with these objects: </a:t>
            </a:r>
            <a:r>
              <a:rPr lang="en-US" baseline="0" dirty="0" err="1" smtClean="0"/>
              <a:t>loadBalancingBasics_SMD.pptx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F4D5E-EC34-BC40-81FA-0B854D990F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3" y="1734127"/>
            <a:ext cx="8904929" cy="698493"/>
          </a:xfrm>
        </p:spPr>
        <p:txBody>
          <a:bodyPr anchor="b">
            <a:normAutofit/>
          </a:bodyPr>
          <a:lstStyle>
            <a:lvl1pPr algn="ctr">
              <a:defRPr sz="4400" cap="sm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926" y="2849782"/>
            <a:ext cx="6400800" cy="70040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44481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 userDrawn="1"/>
        </p:nvSpPr>
        <p:spPr>
          <a:xfrm>
            <a:off x="1404926" y="4774277"/>
            <a:ext cx="6400800" cy="70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B07CD00D-ECE2-B341-910C-3E5E7B4740E6}" type="datetime4">
              <a:rPr lang="en-US" smtClean="0">
                <a:latin typeface="Times New Roman"/>
                <a:cs typeface="Times New Roman"/>
              </a:rPr>
              <a:t>September 3, 2014</a:t>
            </a:fld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404938" y="3700463"/>
            <a:ext cx="6400800" cy="1073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11185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2198574"/>
            <a:ext cx="8229600" cy="11190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1136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57200" y="5043465"/>
            <a:ext cx="8229600" cy="11367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545581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35846"/>
            <a:ext cx="4038600" cy="3140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CCEBA98F-560C-4997-81C4-81D4D9187EAB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4829213"/>
            <a:ext cx="8229600" cy="155095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38625"/>
            <a:ext cx="8229600" cy="590550"/>
          </a:xfr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3,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06351"/>
            <a:ext cx="914400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23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6351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fld id="{DAEBA436-8F4F-4C44-8F1F-851EC5357BA3}" type="datetime2">
              <a:rPr lang="en-US" smtClean="0"/>
              <a:pPr/>
              <a:t>Wednesday, September 3,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01045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06351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D2533C"/>
                </a:solidFill>
                <a:latin typeface="Times New Roman"/>
                <a:cs typeface="Times New Roman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3" r:id="rId3"/>
    <p:sldLayoutId id="2147483963" r:id="rId4"/>
    <p:sldLayoutId id="2147483964" r:id="rId5"/>
    <p:sldLayoutId id="2147483965" r:id="rId6"/>
    <p:sldLayoutId id="2147483972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/>
          <a:ea typeface="+mj-ea"/>
          <a:cs typeface="Times New Roman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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Ø"/>
        <a:defRPr sz="1400" kern="1200" baseline="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Programming with Parallel </a:t>
            </a:r>
            <a:r>
              <a:rPr lang="en-US" sz="3200" dirty="0" err="1" smtClean="0"/>
              <a:t>Migratable</a:t>
            </a:r>
            <a:r>
              <a:rPr lang="en-US" sz="3200" dirty="0" smtClean="0"/>
              <a:t> 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Sanjay </a:t>
            </a:r>
            <a:r>
              <a:rPr lang="en-US" dirty="0" err="1" smtClean="0"/>
              <a:t>Kalé</a:t>
            </a:r>
            <a:r>
              <a:rPr lang="en-US" dirty="0" smtClean="0"/>
              <a:t> and PPL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Stuff you already know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Benefits of Object-based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8229600" cy="2125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encapsulate data</a:t>
            </a:r>
          </a:p>
          <a:p>
            <a:r>
              <a:rPr lang="en-US" dirty="0"/>
              <a:t>Methods represent functionality relevant to that data</a:t>
            </a:r>
          </a:p>
          <a:p>
            <a:r>
              <a:rPr lang="en-US" dirty="0"/>
              <a:t>Method invocations can modify / update state of the object / data </a:t>
            </a:r>
            <a:endParaRPr lang="en-US" dirty="0" smtClean="0"/>
          </a:p>
          <a:p>
            <a:r>
              <a:rPr lang="en-US" dirty="0" smtClean="0"/>
              <a:t>Computation </a:t>
            </a:r>
            <a:r>
              <a:rPr lang="en-US" dirty="0"/>
              <a:t>can be expressed in terms of objects interacting via method invocations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224377"/>
            <a:ext cx="8229600" cy="11914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Nothing new</a:t>
            </a:r>
          </a:p>
          <a:p>
            <a:r>
              <a:rPr lang="en-US" dirty="0"/>
              <a:t>Still quite uncommon in HPC code</a:t>
            </a:r>
          </a:p>
          <a:p>
            <a:r>
              <a:rPr lang="en-US" dirty="0"/>
              <a:t>Its not about language syntax. Its about 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228423"/>
            <a:ext cx="8229600" cy="1986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Methods are natural units of sequential computation on object data </a:t>
            </a:r>
            <a:endParaRPr lang="en-US" dirty="0" smtClean="0"/>
          </a:p>
          <a:p>
            <a:r>
              <a:rPr lang="en-US" dirty="0" smtClean="0"/>
              <a:t>Thoughtful </a:t>
            </a:r>
            <a:r>
              <a:rPr lang="en-US" dirty="0"/>
              <a:t>design yields focused methods with single purpose </a:t>
            </a:r>
            <a:endParaRPr lang="en-US" dirty="0" smtClean="0"/>
          </a:p>
          <a:p>
            <a:r>
              <a:rPr lang="en-US" dirty="0" smtClean="0"/>
              <a:t>Naturally </a:t>
            </a:r>
            <a:r>
              <a:rPr lang="en-US" dirty="0"/>
              <a:t>expresses an object’s response to inputs (signals / data)</a:t>
            </a:r>
          </a:p>
        </p:txBody>
      </p:sp>
    </p:spTree>
    <p:extLst>
      <p:ext uri="{BB962C8B-B14F-4D97-AF65-F5344CB8AC3E}">
        <p14:creationId xmlns:p14="http://schemas.microsoft.com/office/powerpoint/2010/main" val="20183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833" r="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42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jacobi3d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done(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iterations);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array </a:t>
            </a:r>
            <a:r>
              <a:rPr lang="en-US" dirty="0"/>
              <a:t>[3D] Jacobi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Jacobi(</a:t>
            </a:r>
            <a:r>
              <a:rPr lang="en-US" b="1" dirty="0"/>
              <a:t>void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gh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</a:t>
            </a:r>
            <a:r>
              <a:rPr lang="en-US" b="1" dirty="0"/>
              <a:t>void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i="1" dirty="0" smtClean="0"/>
              <a:t>/</a:t>
            </a:r>
            <a:r>
              <a:rPr lang="en-US" i="1" dirty="0"/>
              <a:t>/ ... main loop (next slide) ...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1368"/>
          </a:xfrm>
        </p:spPr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8667"/>
            <a:ext cx="8229600" cy="5818386"/>
          </a:xfrm>
          <a:solidFill>
            <a:srgbClr val="CCD1D9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CkCallback</a:t>
            </a:r>
            <a:r>
              <a:rPr lang="en-US" dirty="0" smtClean="0"/>
              <a:t> </a:t>
            </a:r>
            <a:r>
              <a:rPr lang="en-US" dirty="0" err="1"/>
              <a:t>cb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r>
              <a:rPr lang="en-US" dirty="0" err="1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contribute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cb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 ++</a:t>
            </a:r>
            <a:r>
              <a:rPr lang="en-US" dirty="0" err="1"/>
              <a:t>iter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6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Jacobi: </a:t>
            </a:r>
            <a:r>
              <a:rPr lang="en-US" spc="-7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(with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b="1" spc="30" dirty="0">
                <a:solidFill>
                  <a:srgbClr val="CC0000"/>
                </a:solidFill>
                <a:latin typeface="Times New Roman"/>
                <a:cs typeface="Times New Roman"/>
              </a:rPr>
              <a:t>asynchronous</a:t>
            </a:r>
            <a:r>
              <a:rPr lang="en-US" b="1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5" dirty="0">
                <a:solidFill>
                  <a:srgbClr val="CC0000"/>
                </a:solidFill>
                <a:latin typeface="Times New Roman"/>
                <a:cs typeface="Times New Roman"/>
              </a:rPr>
              <a:t>reductions)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run()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while </a:t>
            </a:r>
            <a:r>
              <a:rPr lang="en-US" dirty="0"/>
              <a:t>(!converged)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copyToBoundaries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x = </a:t>
            </a:r>
            <a:r>
              <a:rPr lang="en-US" dirty="0" err="1"/>
              <a:t>thisIndex.x</a:t>
            </a:r>
            <a:r>
              <a:rPr lang="en-US" dirty="0"/>
              <a:t>, y = </a:t>
            </a:r>
            <a:r>
              <a:rPr lang="en-US" dirty="0" err="1"/>
              <a:t>thisIndex.y</a:t>
            </a:r>
            <a:r>
              <a:rPr lang="en-US" dirty="0"/>
              <a:t>, z = </a:t>
            </a:r>
            <a:r>
              <a:rPr lang="en-US" dirty="0" err="1"/>
              <a:t>thisIndex.z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bdX</a:t>
            </a:r>
            <a:r>
              <a:rPr lang="en-US" dirty="0"/>
              <a:t> = </a:t>
            </a:r>
            <a:r>
              <a:rPr lang="en-US" dirty="0" err="1"/>
              <a:t>blockDimX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 = </a:t>
            </a:r>
            <a:r>
              <a:rPr lang="en-US" dirty="0" err="1"/>
              <a:t>blockDimY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 = </a:t>
            </a:r>
            <a:r>
              <a:rPr lang="en-US" dirty="0" err="1"/>
              <a:t>blockDimZ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(x−1),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RIGHT,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rightGhost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wrapX</a:t>
            </a:r>
            <a:r>
              <a:rPr lang="en-US" dirty="0"/>
              <a:t>(x+1),</a:t>
            </a:r>
            <a:r>
              <a:rPr lang="en-US" dirty="0" err="1"/>
              <a:t>y,z</a:t>
            </a:r>
            <a:r>
              <a:rPr lang="en-US" dirty="0"/>
              <a:t>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LEFT,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leftGhost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(y−1),z).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TOP,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topGhost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x,wrapY</a:t>
            </a:r>
            <a:r>
              <a:rPr lang="en-US" dirty="0"/>
              <a:t>(y+1),z).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BOTTOM,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bdZ</a:t>
            </a:r>
            <a:r>
              <a:rPr lang="en-US" dirty="0"/>
              <a:t>, </a:t>
            </a:r>
            <a:r>
              <a:rPr lang="en-US" dirty="0" err="1"/>
              <a:t>bottomGhost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(z−1)).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BACK,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backGhost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thisProxy</a:t>
            </a:r>
            <a:r>
              <a:rPr lang="en-US" dirty="0"/>
              <a:t>(</a:t>
            </a:r>
            <a:r>
              <a:rPr lang="en-US" dirty="0" err="1"/>
              <a:t>x,y,wrapZ</a:t>
            </a:r>
            <a:r>
              <a:rPr lang="en-US" dirty="0"/>
              <a:t>(z+1)).</a:t>
            </a:r>
            <a:r>
              <a:rPr lang="en-US" dirty="0" err="1"/>
              <a:t>updateGhosts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, FRONT, </a:t>
            </a:r>
            <a:r>
              <a:rPr lang="en-US" dirty="0" err="1"/>
              <a:t>bdX</a:t>
            </a:r>
            <a:r>
              <a:rPr lang="en-US" dirty="0"/>
              <a:t>, </a:t>
            </a:r>
            <a:r>
              <a:rPr lang="en-US" dirty="0" err="1"/>
              <a:t>bdY</a:t>
            </a:r>
            <a:r>
              <a:rPr lang="en-US" dirty="0"/>
              <a:t>, </a:t>
            </a:r>
            <a:r>
              <a:rPr lang="en-US" dirty="0" err="1"/>
              <a:t>frontGhost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freeBoundaries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remoteCount</a:t>
            </a:r>
            <a:r>
              <a:rPr lang="en-US" dirty="0"/>
              <a:t> = 0; </a:t>
            </a:r>
            <a:r>
              <a:rPr lang="en-US" dirty="0" err="1"/>
              <a:t>remoteCount</a:t>
            </a:r>
            <a:r>
              <a:rPr lang="en-US" dirty="0"/>
              <a:t> &lt; 6; </a:t>
            </a:r>
            <a:r>
              <a:rPr lang="en-US" dirty="0" err="1"/>
              <a:t>remoteCount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updateGhosts</a:t>
            </a:r>
            <a:r>
              <a:rPr lang="en-US" dirty="0"/>
              <a:t>[</a:t>
            </a:r>
            <a:r>
              <a:rPr lang="en-US" dirty="0" err="1"/>
              <a:t>iter</a:t>
            </a:r>
            <a:r>
              <a:rPr lang="en-US" dirty="0"/>
              <a:t>](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ref,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w,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h, </a:t>
            </a:r>
            <a:r>
              <a:rPr lang="en-US" b="1" dirty="0"/>
              <a:t>double </a:t>
            </a:r>
            <a:r>
              <a:rPr lang="en-US" dirty="0" err="1"/>
              <a:t>buf</a:t>
            </a:r>
            <a:r>
              <a:rPr lang="en-US" dirty="0"/>
              <a:t>[</a:t>
            </a:r>
            <a:r>
              <a:rPr lang="en-US" dirty="0" err="1"/>
              <a:t>w∗h</a:t>
            </a:r>
            <a:r>
              <a:rPr lang="en-US" dirty="0"/>
              <a:t>])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updateBoundary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, w, h,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double </a:t>
            </a:r>
            <a:r>
              <a:rPr lang="en-US" dirty="0"/>
              <a:t>error = </a:t>
            </a:r>
            <a:r>
              <a:rPr lang="en-US" dirty="0" err="1"/>
              <a:t>computeKernel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conv</a:t>
            </a:r>
            <a:r>
              <a:rPr lang="en-US" dirty="0"/>
              <a:t> = error &lt; DELTA;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 % 5 == 1)</a:t>
            </a:r>
          </a:p>
          <a:p>
            <a:pPr marL="0" indent="0">
              <a:buNone/>
            </a:pPr>
            <a:r>
              <a:rPr lang="en-US" dirty="0" smtClean="0"/>
              <a:t>            contribute</a:t>
            </a:r>
            <a:r>
              <a:rPr lang="en-US" dirty="0"/>
              <a:t>(</a:t>
            </a:r>
            <a:r>
              <a:rPr lang="en-US" b="1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), &amp;</a:t>
            </a:r>
            <a:r>
              <a:rPr lang="en-US" dirty="0" err="1"/>
              <a:t>conv</a:t>
            </a:r>
            <a:r>
              <a:rPr lang="en-US" dirty="0"/>
              <a:t>, </a:t>
            </a:r>
            <a:r>
              <a:rPr lang="en-US" dirty="0" err="1"/>
              <a:t>CkReduction</a:t>
            </a:r>
            <a:r>
              <a:rPr lang="en-US" dirty="0"/>
              <a:t>::logical  and, 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(Jacobi,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checkConverged</a:t>
            </a:r>
            <a:r>
              <a:rPr lang="en-US" dirty="0"/>
              <a:t>), </a:t>
            </a:r>
            <a:r>
              <a:rPr lang="en-US" dirty="0" err="1"/>
              <a:t>thisProxy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(++</a:t>
            </a:r>
            <a:r>
              <a:rPr lang="en-US" dirty="0" err="1"/>
              <a:t>iter</a:t>
            </a:r>
            <a:r>
              <a:rPr lang="en-US" dirty="0"/>
              <a:t> % 5 == 0)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when </a:t>
            </a:r>
            <a:r>
              <a:rPr lang="en-US" dirty="0" err="1"/>
              <a:t>checkConverged</a:t>
            </a:r>
            <a:r>
              <a:rPr lang="en-US" dirty="0"/>
              <a:t>(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/>
              <a:t>result)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if </a:t>
            </a:r>
            <a:r>
              <a:rPr lang="en-US" dirty="0"/>
              <a:t>(result) </a:t>
            </a:r>
            <a:r>
              <a:rPr lang="en-US" b="1" dirty="0"/>
              <a:t>serial </a:t>
            </a:r>
            <a:r>
              <a:rPr lang="en-US" dirty="0"/>
              <a:t>{ </a:t>
            </a:r>
            <a:r>
              <a:rPr lang="en-US" dirty="0" err="1"/>
              <a:t>mainProxy.done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); converged = </a:t>
            </a:r>
            <a:r>
              <a:rPr lang="en-US" b="1" dirty="0"/>
              <a:t>true</a:t>
            </a:r>
            <a:r>
              <a:rPr lang="en-US" dirty="0"/>
              <a:t>; }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368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</a:pPr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-40" dirty="0">
                <a:solidFill>
                  <a:srgbClr val="CC0000"/>
                </a:solidFill>
                <a:latin typeface="Times New Roman"/>
                <a:cs typeface="Times New Roman"/>
              </a:rPr>
              <a:t>o</a:t>
            </a:r>
            <a:r>
              <a:rPr lang="en-US" spc="-105" dirty="0">
                <a:solidFill>
                  <a:srgbClr val="CC0000"/>
                </a:solidFill>
                <a:latin typeface="Times New Roman"/>
                <a:cs typeface="Times New Roman"/>
              </a:rPr>
              <a:t>w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5" dirty="0">
                <a:solidFill>
                  <a:srgbClr val="CC0000"/>
                </a:solidFill>
                <a:latin typeface="Times New Roman"/>
                <a:cs typeface="Times New Roman"/>
              </a:rPr>
              <a:t>of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Asynchrony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sz="2000" spc="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13527"/>
            <a:ext cx="8229600" cy="2199105"/>
          </a:xfrm>
        </p:spPr>
        <p:txBody>
          <a:bodyPr/>
          <a:lstStyle/>
          <a:p>
            <a:pPr marL="12700">
              <a:spcBef>
                <a:spcPts val="0"/>
              </a:spcBef>
            </a:pPr>
            <a:r>
              <a:rPr lang="en-US" spc="-10" dirty="0">
                <a:latin typeface="Times New Roman"/>
                <a:cs typeface="Times New Roman"/>
              </a:rPr>
              <a:t>Consider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foll</a:t>
            </a:r>
            <a:r>
              <a:rPr lang="en-US" spc="-70" dirty="0">
                <a:latin typeface="Times New Roman"/>
                <a:cs typeface="Times New Roman"/>
              </a:rPr>
              <a:t>o</a:t>
            </a:r>
            <a:r>
              <a:rPr lang="en-US" spc="-25" dirty="0">
                <a:latin typeface="Times New Roman"/>
                <a:cs typeface="Times New Roman"/>
              </a:rPr>
              <a:t>wing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spc="-5" dirty="0">
                <a:latin typeface="Times New Roman"/>
                <a:cs typeface="Times New Roman"/>
              </a:rPr>
              <a:t>roblem:</a:t>
            </a:r>
            <a:endParaRPr lang="en-US" dirty="0">
              <a:latin typeface="Times New Roman"/>
              <a:cs typeface="Times New Roman"/>
            </a:endParaRPr>
          </a:p>
          <a:p>
            <a:pPr marL="323850" marR="5270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65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l</a:t>
            </a:r>
            <a:r>
              <a:rPr lang="en-US" sz="1800" spc="-35" dirty="0">
                <a:latin typeface="Times New Roman"/>
                <a:cs typeface="Times New Roman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rge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num</a:t>
            </a:r>
            <a:r>
              <a:rPr lang="en-US" sz="1800" spc="40" dirty="0">
                <a:latin typeface="Times New Roman"/>
                <a:cs typeface="Times New Roman"/>
              </a:rPr>
              <a:t>b</a:t>
            </a:r>
            <a:r>
              <a:rPr lang="en-US" sz="1800" dirty="0">
                <a:latin typeface="Times New Roman"/>
                <a:cs typeface="Times New Roman"/>
              </a:rPr>
              <a:t>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15" dirty="0">
                <a:latin typeface="Times New Roman"/>
                <a:cs typeface="Times New Roman"/>
              </a:rPr>
              <a:t>ey-value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distribu</a:t>
            </a:r>
            <a:r>
              <a:rPr lang="en-US" sz="1800" spc="35" dirty="0">
                <a:latin typeface="Times New Roman"/>
                <a:cs typeface="Times New Roman"/>
              </a:rPr>
              <a:t>te</a:t>
            </a:r>
            <a:r>
              <a:rPr lang="en-US" sz="1800" spc="10" dirty="0">
                <a:latin typeface="Times New Roman"/>
                <a:cs typeface="Times New Roman"/>
              </a:rPr>
              <a:t>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several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(h</a:t>
            </a:r>
            <a:r>
              <a:rPr lang="en-US" sz="1800" spc="10" dirty="0">
                <a:latin typeface="Times New Roman"/>
                <a:cs typeface="Times New Roman"/>
              </a:rPr>
              <a:t>undred)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cess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5" dirty="0">
                <a:latin typeface="Times New Roman"/>
                <a:cs typeface="Times New Roman"/>
              </a:rPr>
              <a:t>rs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(</a:t>
            </a:r>
            <a:r>
              <a:rPr lang="en-US" sz="180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spc="10" dirty="0" err="1">
                <a:latin typeface="Times New Roman"/>
                <a:cs typeface="Times New Roman"/>
              </a:rPr>
              <a:t>res</a:t>
            </a:r>
            <a:r>
              <a:rPr lang="en-US" sz="1800" spc="10" dirty="0">
                <a:latin typeface="Times New Roman"/>
                <a:cs typeface="Times New Roman"/>
              </a:rPr>
              <a:t>)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3779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Each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 err="1">
                <a:latin typeface="Times New Roman"/>
                <a:cs typeface="Times New Roman"/>
              </a:rPr>
              <a:t>ch</a:t>
            </a:r>
            <a:r>
              <a:rPr lang="en-US" sz="1800" spc="-20" dirty="0" err="1">
                <a:latin typeface="Times New Roman"/>
                <a:cs typeface="Times New Roman"/>
              </a:rPr>
              <a:t>a</a:t>
            </a:r>
            <a:r>
              <a:rPr lang="en-US" sz="1800" dirty="0" err="1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get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subset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these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valu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-10" dirty="0">
                <a:latin typeface="Times New Roman"/>
                <a:cs typeface="Times New Roman"/>
              </a:rPr>
              <a:t>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15" dirty="0">
                <a:latin typeface="Times New Roman"/>
                <a:cs typeface="Times New Roman"/>
              </a:rPr>
              <a:t>ef</a:t>
            </a:r>
            <a:r>
              <a:rPr lang="en-US" sz="1800" spc="-4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can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</a:t>
            </a:r>
            <a:r>
              <a:rPr lang="en-US" sz="1800" spc="25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ceed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next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phase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computation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set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of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k</a:t>
            </a:r>
            <a:r>
              <a:rPr lang="en-US" sz="1800" spc="-20" dirty="0">
                <a:latin typeface="Times New Roman"/>
                <a:cs typeface="Times New Roman"/>
              </a:rPr>
              <a:t>eys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not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kn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-20" dirty="0">
                <a:latin typeface="Times New Roman"/>
                <a:cs typeface="Times New Roman"/>
              </a:rPr>
              <a:t>wn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advance: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they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determined based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input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 smtClean="0">
                <a:latin typeface="Times New Roman"/>
                <a:cs typeface="Times New Roman"/>
              </a:rPr>
              <a:t>data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8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10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ver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106"/>
            <a:ext cx="8229600" cy="1864895"/>
          </a:xfrm>
          <a:solidFill>
            <a:srgbClr val="CCD1D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 err="1"/>
              <a:t>retrieveValues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b="1" dirty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keys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i="1" dirty="0"/>
              <a:t>// compute </a:t>
            </a:r>
            <a:r>
              <a:rPr lang="en-US" i="1" dirty="0" err="1"/>
              <a:t>i’th</a:t>
            </a:r>
            <a:r>
              <a:rPr lang="en-US" i="1" dirty="0"/>
              <a:t> key;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keyValueProxy</a:t>
            </a:r>
            <a:r>
              <a:rPr lang="en-US" dirty="0"/>
              <a:t>[keys[</a:t>
            </a:r>
            <a:r>
              <a:rPr lang="en-US" dirty="0" err="1"/>
              <a:t>i</a:t>
            </a:r>
            <a:r>
              <a:rPr lang="en-US" dirty="0"/>
              <a:t>] / B].</a:t>
            </a:r>
            <a:r>
              <a:rPr lang="en-US" dirty="0" err="1"/>
              <a:t>requestValue</a:t>
            </a:r>
            <a:r>
              <a:rPr lang="en-US" dirty="0"/>
              <a:t>(keys[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thisProxy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900948"/>
            <a:ext cx="8229600" cy="1884946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ValueType</a:t>
            </a:r>
            <a:r>
              <a:rPr lang="en-US" dirty="0"/>
              <a:t> value)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serial </a:t>
            </a:r>
            <a:r>
              <a:rPr lang="en-US" dirty="0"/>
              <a:t>{ values[</a:t>
            </a:r>
            <a:r>
              <a:rPr lang="en-US" dirty="0" err="1"/>
              <a:t>i</a:t>
            </a:r>
            <a:r>
              <a:rPr lang="en-US" dirty="0"/>
              <a:t>] = value;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i="1" dirty="0" smtClean="0"/>
              <a:t>/</a:t>
            </a:r>
            <a:r>
              <a:rPr lang="en-US" i="1" dirty="0"/>
              <a:t>/ next phase of computation </a:t>
            </a:r>
            <a:r>
              <a:rPr lang="en-US" i="1" dirty="0" err="1"/>
              <a:t>thats</a:t>
            </a:r>
            <a:r>
              <a:rPr lang="en-US" i="1" dirty="0"/>
              <a:t> uses the keys and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92842"/>
            <a:ext cx="8229600" cy="1497263"/>
          </a:xfrm>
          <a:prstGeom prst="rect">
            <a:avLst/>
          </a:prstGeom>
          <a:solidFill>
            <a:srgbClr val="CCD1D9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KeyValueClass</a:t>
            </a:r>
            <a:r>
              <a:rPr lang="en-US" sz="2000" dirty="0"/>
              <a:t>::</a:t>
            </a:r>
            <a:r>
              <a:rPr lang="en-US" sz="2000" dirty="0" err="1"/>
              <a:t>requestValue</a:t>
            </a:r>
            <a:r>
              <a:rPr lang="en-US" sz="2000" dirty="0"/>
              <a:t>(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key, </a:t>
            </a:r>
            <a:r>
              <a:rPr lang="en-US" sz="2000" dirty="0" err="1"/>
              <a:t>CProxy</a:t>
            </a:r>
            <a:r>
              <a:rPr lang="en-US" sz="2000" dirty="0"/>
              <a:t> Client c,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dirty="0"/>
              <a:t>ref) {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/>
              <a:t>ValueType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 err="1"/>
              <a:t>localTable</a:t>
            </a:r>
            <a:r>
              <a:rPr lang="en-US" sz="2000" dirty="0"/>
              <a:t>[key];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c.response</a:t>
            </a:r>
            <a:r>
              <a:rPr lang="en-US" sz="2000" dirty="0"/>
              <a:t>(ref, v);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88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8644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Objects: </a:t>
            </a:r>
            <a:r>
              <a:rPr lang="en-US" dirty="0" err="1"/>
              <a:t>Chares</a:t>
            </a:r>
            <a:r>
              <a:rPr lang="en-US" dirty="0"/>
              <a:t> and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/>
          <a:lstStyle/>
          <a:p>
            <a:r>
              <a:rPr lang="en-US" dirty="0"/>
              <a:t>Certain “special” object </a:t>
            </a:r>
            <a:r>
              <a:rPr lang="en-US" i="1" dirty="0"/>
              <a:t>instances</a:t>
            </a:r>
            <a:r>
              <a:rPr lang="en-US" dirty="0"/>
              <a:t> are: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-class citizens in the parallel address space,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unique location-independent names</a:t>
            </a:r>
          </a:p>
          <a:p>
            <a:r>
              <a:rPr lang="en-US" dirty="0"/>
              <a:t>Under the hood, the runtime handles locality and provides </a:t>
            </a:r>
            <a:r>
              <a:rPr lang="en-US" dirty="0" smtClean="0"/>
              <a:t>the mechanisms </a:t>
            </a:r>
            <a:r>
              <a:rPr lang="en-US" dirty="0"/>
              <a:t>to promote objects to the parallel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78940"/>
            <a:ext cx="8229600" cy="1430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2915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79033" y="1808193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84869" y="1808193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12119" y="1808193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40119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61534" y="2546678"/>
            <a:ext cx="408752" cy="37958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311994" y="2546678"/>
            <a:ext cx="408752" cy="3795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661494" y="2546678"/>
            <a:ext cx="408752" cy="37958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370945" y="1153272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583409" y="80198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41037" y="116214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704957" y="982067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42271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38136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176947" y="337880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12731" y="355888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71863" y="3198724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889544" y="3378805"/>
            <a:ext cx="369174" cy="36016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10727" y="1217275"/>
            <a:ext cx="318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0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Globally-Visible </a:t>
            </a:r>
            <a:r>
              <a:rPr lang="en-US" dirty="0" smtClean="0"/>
              <a:t>Methods: Entry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9127"/>
            <a:ext cx="8229600" cy="2279095"/>
          </a:xfrm>
        </p:spPr>
        <p:txBody>
          <a:bodyPr>
            <a:normAutofit/>
          </a:bodyPr>
          <a:lstStyle/>
          <a:p>
            <a:r>
              <a:rPr lang="en-US" dirty="0"/>
              <a:t>How can objects communicate across address spaces?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like a sequential object-oriented language, an object’s reference </a:t>
            </a:r>
            <a:r>
              <a:rPr lang="en-US" dirty="0" smtClean="0"/>
              <a:t>is used </a:t>
            </a:r>
            <a:r>
              <a:rPr lang="en-US" dirty="0"/>
              <a:t>to invoke a method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parallel space, this is a handle that is location transparent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invocation becomes an act of communication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678939"/>
            <a:ext cx="9144000" cy="2081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241340" y="1994352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752" y="1994352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43579" y="1937409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55894" y="295368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78023" y="2822839"/>
            <a:ext cx="569153" cy="55232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82825" y="3089700"/>
            <a:ext cx="569153" cy="5523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16470" y="2822839"/>
            <a:ext cx="569153" cy="552325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3597" y="1217275"/>
            <a:ext cx="35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Parallel Address Space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1026353" y="2270515"/>
            <a:ext cx="1214987" cy="2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5"/>
            <a:endCxn id="11" idx="1"/>
          </p:cNvCxnSpPr>
          <p:nvPr/>
        </p:nvCxnSpPr>
        <p:spPr>
          <a:xfrm>
            <a:off x="943002" y="2465791"/>
            <a:ext cx="596243" cy="56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</p:cNvCxnSpPr>
          <p:nvPr/>
        </p:nvCxnSpPr>
        <p:spPr>
          <a:xfrm flipV="1">
            <a:off x="2025047" y="2292083"/>
            <a:ext cx="2306705" cy="937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9" idx="6"/>
          </p:cNvCxnSpPr>
          <p:nvPr/>
        </p:nvCxnSpPr>
        <p:spPr>
          <a:xfrm flipH="1">
            <a:off x="4900905" y="2213572"/>
            <a:ext cx="1842674" cy="56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1"/>
            <a:endCxn id="10" idx="5"/>
          </p:cNvCxnSpPr>
          <p:nvPr/>
        </p:nvCxnSpPr>
        <p:spPr>
          <a:xfrm flipH="1" flipV="1">
            <a:off x="7229381" y="2408848"/>
            <a:ext cx="1070440" cy="494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5"/>
            <a:endCxn id="13" idx="2"/>
          </p:cNvCxnSpPr>
          <p:nvPr/>
        </p:nvCxnSpPr>
        <p:spPr>
          <a:xfrm>
            <a:off x="3963825" y="3294278"/>
            <a:ext cx="1719000" cy="71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9092" y="1857648"/>
            <a:ext cx="73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F.m4()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092" y="2408848"/>
            <a:ext cx="7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B.m2()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1777" y="2101238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E.m3()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16579" y="182507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E.m1()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88754" y="2269262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G.m2()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8751" y="2903725"/>
            <a:ext cx="782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H.m2()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42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Method-Driven Asynchronous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What happens if an object waits for a return value from a method invocation?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1"/>
            <a:r>
              <a:rPr lang="en-US" dirty="0" smtClean="0"/>
              <a:t>Reasoning </a:t>
            </a:r>
            <a:r>
              <a:rPr lang="en-US" dirty="0"/>
              <a:t>about correctness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8128"/>
            <a:ext cx="8272272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Design Principle: Do not wait for remote </a:t>
            </a:r>
            <a:r>
              <a:rPr lang="en-US" sz="3600" dirty="0" smtClean="0"/>
              <a:t>completion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8457"/>
            <a:ext cx="8229600" cy="1959764"/>
          </a:xfrm>
        </p:spPr>
        <p:txBody>
          <a:bodyPr/>
          <a:lstStyle/>
          <a:p>
            <a:r>
              <a:rPr lang="en-US" dirty="0"/>
              <a:t>Hence, method invocations should be </a:t>
            </a:r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return values </a:t>
            </a:r>
          </a:p>
          <a:p>
            <a:r>
              <a:rPr lang="en-US" dirty="0"/>
              <a:t>Computations are driven by the incoming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Initiated </a:t>
            </a:r>
            <a:r>
              <a:rPr lang="en-US" dirty="0"/>
              <a:t>by the sender or method caller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7" y="1663699"/>
            <a:ext cx="8195893" cy="19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a Jacobi reduction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5" y="950808"/>
            <a:ext cx="7395028" cy="5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Methods: Natural Units of Sequential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35846"/>
            <a:ext cx="3798317" cy="545581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Methods still have the same sequential semantics</a:t>
            </a:r>
          </a:p>
          <a:p>
            <a:pPr lvl="1"/>
            <a:r>
              <a:rPr lang="en-US" dirty="0" smtClean="0"/>
              <a:t>Atomicity</a:t>
            </a:r>
            <a:r>
              <a:rPr lang="en-US" dirty="0"/>
              <a:t>: methods do not execute in parallel</a:t>
            </a:r>
          </a:p>
          <a:p>
            <a:r>
              <a:rPr lang="en-US" dirty="0"/>
              <a:t>Methods cannot be interrupted or preempted</a:t>
            </a:r>
          </a:p>
          <a:p>
            <a:r>
              <a:rPr lang="en-US" dirty="0"/>
              <a:t>Methods interact and update state of an object in the same way</a:t>
            </a:r>
          </a:p>
          <a:p>
            <a:r>
              <a:rPr lang="en-US" dirty="0"/>
              <a:t>Method sequencing is what changes from sequential computation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22" b="-21222"/>
          <a:stretch>
            <a:fillRect/>
          </a:stretch>
        </p:blipFill>
        <p:spPr>
          <a:xfrm>
            <a:off x="4255517" y="935846"/>
            <a:ext cx="4431283" cy="5455810"/>
          </a:xfrm>
        </p:spPr>
      </p:pic>
    </p:spTree>
    <p:extLst>
      <p:ext uri="{BB962C8B-B14F-4D97-AF65-F5344CB8AC3E}">
        <p14:creationId xmlns:p14="http://schemas.microsoft.com/office/powerpoint/2010/main" val="21167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3046854"/>
          </a:xfrm>
        </p:spPr>
        <p:txBody>
          <a:bodyPr/>
          <a:lstStyle/>
          <a:p>
            <a:r>
              <a:rPr lang="en-US" dirty="0"/>
              <a:t>Several objects live on a single </a:t>
            </a:r>
            <a:r>
              <a:rPr lang="en-US" i="1" dirty="0"/>
              <a:t>PE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now, think of it as a core (or just “processor”)</a:t>
            </a:r>
          </a:p>
          <a:p>
            <a:r>
              <a:rPr lang="en-US" dirty="0"/>
              <a:t>As a result,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invocations directed at objects on that processor will have to be stored in a pool,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user-level scheduler will select one invocation from the queue and runs it to completion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PE is the entity that has one scheduler instance associated with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34" y="3892936"/>
            <a:ext cx="4766279" cy="25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177073"/>
          </a:xfrm>
        </p:spPr>
        <p:txBody>
          <a:bodyPr/>
          <a:lstStyle/>
          <a:p>
            <a:r>
              <a:rPr lang="en-US" dirty="0"/>
              <a:t>Execution is </a:t>
            </a:r>
            <a:r>
              <a:rPr lang="en-US" dirty="0" smtClean="0"/>
              <a:t>triggered </a:t>
            </a:r>
            <a:r>
              <a:rPr lang="en-US" dirty="0"/>
              <a:t>by availability of a “message” (a method invocation)</a:t>
            </a:r>
          </a:p>
          <a:p>
            <a:r>
              <a:rPr lang="en-US" dirty="0"/>
              <a:t>When an entry method executes,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may generate messages for other objects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RTS deposits them in the message Q on the target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28" y="3166263"/>
            <a:ext cx="5497383" cy="29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5139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550" y="2750055"/>
            <a:ext cx="8663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Manual: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manual.html</a:t>
            </a:r>
            <a:r>
              <a:rPr lang="en-US" sz="2100" dirty="0"/>
              <a:t> </a:t>
            </a:r>
            <a:endParaRPr lang="en-US" sz="2100" dirty="0" smtClean="0"/>
          </a:p>
          <a:p>
            <a:pPr algn="ctr"/>
            <a:endParaRPr lang="en-US" sz="2100" dirty="0"/>
          </a:p>
          <a:p>
            <a:pPr algn="ctr"/>
            <a:r>
              <a:rPr lang="en-US" sz="2100" dirty="0" smtClean="0"/>
              <a:t>Installation</a:t>
            </a:r>
            <a:r>
              <a:rPr lang="en-US" sz="2100" dirty="0"/>
              <a:t>: http://</a:t>
            </a:r>
            <a:r>
              <a:rPr lang="en-US" sz="2100" dirty="0" err="1"/>
              <a:t>charm.cs.illinois.edu</a:t>
            </a:r>
            <a:r>
              <a:rPr lang="en-US" sz="2100" dirty="0"/>
              <a:t>/manuals/html/charm++/</a:t>
            </a:r>
            <a:r>
              <a:rPr lang="en-US" sz="2100" dirty="0" err="1"/>
              <a:t>A.html</a:t>
            </a:r>
            <a:r>
              <a:rPr lang="en-US" sz="2100" dirty="0"/>
              <a:t> </a:t>
            </a:r>
          </a:p>
          <a:p>
            <a:pPr algn="ctr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5732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73946"/>
          </a:xfrm>
        </p:spPr>
        <p:txBody>
          <a:bodyPr/>
          <a:lstStyle/>
          <a:p>
            <a:r>
              <a:rPr lang="en-US" dirty="0" err="1" smtClean="0"/>
              <a:t>hello.ci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" y="1383924"/>
            <a:ext cx="8229600" cy="1461783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292934"/>
                </a:solidFill>
              </a:rPr>
              <a:t>mainmodule</a:t>
            </a:r>
            <a:r>
              <a:rPr lang="en-US" dirty="0">
                <a:solidFill>
                  <a:srgbClr val="292934"/>
                </a:solidFill>
              </a:rPr>
              <a:t> hello {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</a:t>
            </a:r>
            <a:r>
              <a:rPr lang="en-US" b="1" dirty="0" err="1" smtClean="0">
                <a:solidFill>
                  <a:srgbClr val="292934"/>
                </a:solidFill>
              </a:rPr>
              <a:t>mainchare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      </a:t>
            </a:r>
            <a:r>
              <a:rPr lang="en-US" b="1" dirty="0" smtClean="0">
                <a:solidFill>
                  <a:srgbClr val="292934"/>
                </a:solidFill>
              </a:rPr>
              <a:t>entry</a:t>
            </a:r>
            <a:r>
              <a:rPr lang="en-US" dirty="0" smtClean="0">
                <a:solidFill>
                  <a:srgbClr val="292934"/>
                </a:solidFill>
              </a:rPr>
              <a:t> </a:t>
            </a:r>
            <a:r>
              <a:rPr lang="en-US" dirty="0">
                <a:solidFill>
                  <a:srgbClr val="292934"/>
                </a:solidFill>
              </a:rPr>
              <a:t>Main(</a:t>
            </a:r>
            <a:r>
              <a:rPr lang="en-US" dirty="0" err="1">
                <a:solidFill>
                  <a:srgbClr val="292934"/>
                </a:solidFill>
              </a:rPr>
              <a:t>CkArgMsg</a:t>
            </a:r>
            <a:r>
              <a:rPr lang="en-US" dirty="0">
                <a:solidFill>
                  <a:srgbClr val="292934"/>
                </a:solidFill>
              </a:rPr>
              <a:t> ∗m); </a:t>
            </a:r>
            <a:endParaRPr lang="en-US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>
                <a:solidFill>
                  <a:srgbClr val="292934"/>
                </a:solidFill>
              </a:rPr>
              <a:t>  };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};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845707"/>
            <a:ext cx="8229600" cy="489584"/>
          </a:xfrm>
        </p:spPr>
        <p:txBody>
          <a:bodyPr/>
          <a:lstStyle/>
          <a:p>
            <a:r>
              <a:rPr lang="en-US" dirty="0" err="1" smtClean="0"/>
              <a:t>hello.cpp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" y="3335291"/>
            <a:ext cx="8229600" cy="2844965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#include</a:t>
            </a:r>
            <a:r>
              <a:rPr lang="en-US" dirty="0"/>
              <a:t>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</a:t>
            </a:r>
            <a:r>
              <a:rPr lang="en-US" dirty="0"/>
              <a:t> ”</a:t>
            </a:r>
            <a:r>
              <a:rPr lang="en-US" dirty="0" err="1"/>
              <a:t>hello.decl.h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class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   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hello.def.h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1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Hello World with </a:t>
            </a:r>
            <a:r>
              <a:rPr lang="en-US" dirty="0" err="1" smtClean="0">
                <a:latin typeface="+mn-lt"/>
              </a:rPr>
              <a:t>Chares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1853406"/>
            <a:ext cx="4114800" cy="559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hello.ci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572000" y="909978"/>
            <a:ext cx="4114800" cy="559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n-lt"/>
              </a:rPr>
              <a:t>hello.cpp</a:t>
            </a:r>
            <a:r>
              <a:rPr lang="en-US" dirty="0" smtClean="0">
                <a:latin typeface="+mn-lt"/>
              </a:rPr>
              <a:t> file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57200" y="2413000"/>
            <a:ext cx="3979964" cy="3250506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+mn-lt"/>
              </a:rPr>
              <a:t>mainmodule</a:t>
            </a:r>
            <a:r>
              <a:rPr lang="en-US" dirty="0">
                <a:latin typeface="+mn-lt"/>
              </a:rPr>
              <a:t> hello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err="1" smtClean="0">
                <a:latin typeface="+mn-lt"/>
              </a:rPr>
              <a:t>mainchare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 ∗m);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</a:t>
            </a:r>
            <a:r>
              <a:rPr lang="en-US" b="1" dirty="0" err="1" smtClean="0">
                <a:latin typeface="+mn-lt"/>
              </a:rPr>
              <a:t>chare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b="1" dirty="0" smtClean="0">
                <a:latin typeface="+mn-lt"/>
              </a:rPr>
              <a:t>entry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};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681972" y="1469571"/>
            <a:ext cx="4004827" cy="4710685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hello.decl.h</a:t>
            </a:r>
            <a:r>
              <a:rPr lang="en-US" dirty="0"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Main : </a:t>
            </a:r>
            <a:r>
              <a:rPr lang="en-US" b="1" dirty="0">
                <a:latin typeface="+mn-lt"/>
              </a:rPr>
              <a:t>public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CBase</a:t>
            </a:r>
            <a:r>
              <a:rPr lang="en-US" dirty="0">
                <a:latin typeface="+mn-lt"/>
              </a:rPr>
              <a:t> Main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Main(</a:t>
            </a:r>
            <a:r>
              <a:rPr lang="en-US" dirty="0" err="1">
                <a:latin typeface="+mn-lt"/>
              </a:rPr>
              <a:t>CkArgMsg</a:t>
            </a:r>
            <a:r>
              <a:rPr lang="en-US" dirty="0">
                <a:latin typeface="+mn-lt"/>
              </a:rPr>
              <a:t>∗ m)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CProxy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Singleton::</a:t>
            </a:r>
            <a:r>
              <a:rPr lang="en-US" dirty="0" err="1">
                <a:latin typeface="+mn-lt"/>
              </a:rPr>
              <a:t>ckNew</a:t>
            </a:r>
            <a:r>
              <a:rPr lang="en-US" dirty="0">
                <a:latin typeface="+mn-lt"/>
              </a:rPr>
              <a:t>();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class</a:t>
            </a:r>
            <a:r>
              <a:rPr lang="en-US" dirty="0">
                <a:latin typeface="+mn-lt"/>
              </a:rPr>
              <a:t> Singleton : </a:t>
            </a:r>
            <a:r>
              <a:rPr lang="en-US" b="1" dirty="0">
                <a:latin typeface="+mn-lt"/>
              </a:rPr>
              <a:t>public </a:t>
            </a:r>
            <a:endParaRPr lang="en-US" b="1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CBase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Singleton {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b="1" dirty="0" smtClean="0">
                <a:latin typeface="+mn-lt"/>
              </a:rPr>
              <a:t>public</a:t>
            </a:r>
            <a:r>
              <a:rPr lang="en-US" dirty="0">
                <a:latin typeface="+mn-lt"/>
              </a:rPr>
              <a:t>: Singleton() {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   </a:t>
            </a:r>
            <a:r>
              <a:rPr lang="en-US" dirty="0" err="1" smtClean="0">
                <a:latin typeface="+mn-lt"/>
              </a:rPr>
              <a:t>ckout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&lt;&lt; ”Hello World!” &lt;&lt; </a:t>
            </a:r>
            <a:r>
              <a:rPr lang="en-US" dirty="0" err="1">
                <a:latin typeface="+mn-lt"/>
              </a:rPr>
              <a:t>endl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</a:t>
            </a:r>
            <a:r>
              <a:rPr lang="en-US" dirty="0" err="1" smtClean="0">
                <a:latin typeface="+mn-lt"/>
              </a:rPr>
              <a:t>CkExit</a:t>
            </a:r>
            <a:r>
              <a:rPr lang="en-US" dirty="0"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   }</a:t>
            </a:r>
            <a:r>
              <a:rPr lang="en-US" dirty="0">
                <a:latin typeface="+mn-lt"/>
              </a:rPr>
              <a:t>;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}</a:t>
            </a:r>
            <a:r>
              <a:rPr lang="en-US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+mn-lt"/>
              </a:rPr>
              <a:t>#include</a:t>
            </a:r>
            <a:r>
              <a:rPr lang="en-US" dirty="0">
                <a:latin typeface="+mn-lt"/>
              </a:rPr>
              <a:t> ”</a:t>
            </a:r>
            <a:r>
              <a:rPr lang="en-US" dirty="0" err="1">
                <a:latin typeface="+mn-lt"/>
              </a:rPr>
              <a:t>hello.def.h</a:t>
            </a:r>
            <a:r>
              <a:rPr lang="en-US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96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 Charm++ Program</a:t>
            </a:r>
          </a:p>
        </p:txBody>
      </p:sp>
      <p:pic>
        <p:nvPicPr>
          <p:cNvPr id="4" name="Content Placeholder 3" descr="charmCompi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242" b="-73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056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Charm++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http://</a:t>
            </a:r>
            <a:r>
              <a:rPr lang="en-US" dirty="0" err="1"/>
              <a:t>charm.cs.uiuc.edu</a:t>
            </a:r>
            <a:r>
              <a:rPr lang="en-US" dirty="0"/>
              <a:t>/</a:t>
            </a:r>
            <a:r>
              <a:rPr lang="en-US" dirty="0" err="1"/>
              <a:t>gerrit</a:t>
            </a:r>
            <a:r>
              <a:rPr lang="en-US" dirty="0"/>
              <a:t>/charm</a:t>
            </a:r>
          </a:p>
          <a:p>
            <a:r>
              <a:rPr lang="en-US" dirty="0"/>
              <a:t>./build &lt;TARGET&gt; &lt;ARCH&gt; &lt;OPTS&gt;</a:t>
            </a:r>
          </a:p>
          <a:p>
            <a:r>
              <a:rPr lang="en-US" dirty="0"/>
              <a:t>TARGET = Charm++, AMPI, </a:t>
            </a:r>
            <a:r>
              <a:rPr lang="en-US" dirty="0" err="1"/>
              <a:t>bgampi</a:t>
            </a:r>
            <a:r>
              <a:rPr lang="en-US" dirty="0"/>
              <a:t>, LIBS etc.</a:t>
            </a:r>
          </a:p>
          <a:p>
            <a:r>
              <a:rPr lang="en-US" dirty="0"/>
              <a:t>ARCH = net-linux-x86 64, multicore-darwin-x86 64, </a:t>
            </a:r>
            <a:r>
              <a:rPr lang="en-US" dirty="0" err="1"/>
              <a:t>pamilrts-bluegeneq</a:t>
            </a:r>
            <a:r>
              <a:rPr lang="en-US" dirty="0"/>
              <a:t> etc.</a:t>
            </a:r>
          </a:p>
          <a:p>
            <a:r>
              <a:rPr lang="en-US" dirty="0"/>
              <a:t>OPTS = –with-production, –enable-tracing, </a:t>
            </a:r>
            <a:r>
              <a:rPr lang="en-US" dirty="0" err="1"/>
              <a:t>xlc</a:t>
            </a:r>
            <a:r>
              <a:rPr lang="en-US" dirty="0"/>
              <a:t>, </a:t>
            </a:r>
            <a:r>
              <a:rPr lang="en-US" dirty="0" err="1"/>
              <a:t>smp</a:t>
            </a:r>
            <a:r>
              <a:rPr lang="en-US" dirty="0"/>
              <a:t>, -j8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charm.cs.illinois.edu</a:t>
            </a:r>
            <a:r>
              <a:rPr lang="en-US" dirty="0"/>
              <a:t>/manuals/html/charm++/</a:t>
            </a:r>
            <a:r>
              <a:rPr lang="en-US" dirty="0" err="1"/>
              <a:t>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 err="1"/>
              <a:t>hello.ci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-c </a:t>
            </a:r>
            <a:r>
              <a:rPr lang="en-US" dirty="0" err="1"/>
              <a:t>hello.C</a:t>
            </a:r>
            <a:endParaRPr lang="en-US" dirty="0"/>
          </a:p>
          <a:p>
            <a:pPr lvl="1"/>
            <a:r>
              <a:rPr lang="en-US" dirty="0" err="1" smtClean="0"/>
              <a:t>charmc</a:t>
            </a:r>
            <a:r>
              <a:rPr lang="en-US" dirty="0" smtClean="0"/>
              <a:t> </a:t>
            </a:r>
            <a:r>
              <a:rPr lang="en-US" dirty="0"/>
              <a:t>-o hello </a:t>
            </a:r>
            <a:r>
              <a:rPr lang="en-US" dirty="0" err="1"/>
              <a:t>hello.o</a:t>
            </a:r>
            <a:endParaRPr lang="en-US" dirty="0"/>
          </a:p>
          <a:p>
            <a:r>
              <a:rPr lang="en-US" dirty="0"/>
              <a:t>Running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/</a:t>
            </a:r>
            <a:r>
              <a:rPr lang="en-US" dirty="0" err="1"/>
              <a:t>charmrun</a:t>
            </a:r>
            <a:r>
              <a:rPr lang="en-US" dirty="0"/>
              <a:t> +p7 ./hello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+p7 tells the system to use seven cores</a:t>
            </a:r>
          </a:p>
        </p:txBody>
      </p:sp>
    </p:spTree>
    <p:extLst>
      <p:ext uri="{BB962C8B-B14F-4D97-AF65-F5344CB8AC3E}">
        <p14:creationId xmlns:p14="http://schemas.microsoft.com/office/powerpoint/2010/main" val="36763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272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use of communication network</a:t>
            </a:r>
          </a:p>
          <a:p>
            <a:pPr lvl="1"/>
            <a:r>
              <a:rPr lang="en-US" dirty="0" smtClean="0"/>
              <a:t>Compute</a:t>
            </a:r>
            <a:r>
              <a:rPr lang="en-US" dirty="0"/>
              <a:t>-communicate cycles in typical MPI apps </a:t>
            </a:r>
            <a:endParaRPr lang="en-US" dirty="0" smtClean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is used for a fraction of time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is on the critical path</a:t>
            </a:r>
          </a:p>
          <a:p>
            <a:r>
              <a:rPr lang="en-US" dirty="0"/>
              <a:t>Hence, current communication networks are over-engineered by necessity</a:t>
            </a:r>
          </a:p>
          <a:p>
            <a:r>
              <a:rPr lang="en-US" dirty="0"/>
              <a:t>With </a:t>
            </a:r>
            <a:r>
              <a:rPr lang="en-US" dirty="0" err="1"/>
              <a:t>overdecomposition</a:t>
            </a:r>
            <a:endParaRPr lang="en-US" dirty="0"/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is spread over an iteration</a:t>
            </a:r>
          </a:p>
          <a:p>
            <a:pPr lvl="1"/>
            <a:r>
              <a:rPr lang="en-US" dirty="0" smtClean="0"/>
              <a:t>Adaptive </a:t>
            </a:r>
            <a:r>
              <a:rPr lang="en-US" dirty="0"/>
              <a:t>overlap of communication 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330034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stencil computation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traditional design based on traditional methods (e.g. MPI-based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processor has a chunk, which alternates between computing </a:t>
            </a:r>
            <a:r>
              <a:rPr lang="en-US" dirty="0" smtClean="0"/>
              <a:t>and communicating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Charm++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chunks on each processor</a:t>
            </a:r>
          </a:p>
          <a:p>
            <a:pPr lvl="2"/>
            <a:r>
              <a:rPr lang="en-US" dirty="0" smtClean="0"/>
              <a:t>Wait </a:t>
            </a:r>
            <a:r>
              <a:rPr lang="en-US" dirty="0"/>
              <a:t>time for each chunk overlapped with useful computation for </a:t>
            </a:r>
            <a:r>
              <a:rPr lang="en-US" dirty="0" smtClean="0"/>
              <a:t>others</a:t>
            </a:r>
          </a:p>
          <a:p>
            <a:pPr lvl="2"/>
            <a:r>
              <a:rPr lang="en-US" dirty="0" smtClean="0"/>
              <a:t>Communication </a:t>
            </a:r>
            <a:r>
              <a:rPr lang="en-US" dirty="0"/>
              <a:t>spread over time</a:t>
            </a:r>
          </a:p>
        </p:txBody>
      </p:sp>
    </p:spTree>
    <p:extLst>
      <p:ext uri="{BB962C8B-B14F-4D97-AF65-F5344CB8AC3E}">
        <p14:creationId xmlns:p14="http://schemas.microsoft.com/office/powerpoint/2010/main" val="318471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Stencil Computation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42782" y="2994637"/>
            <a:ext cx="8646764" cy="5464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MPI: No overlap among computation and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42782" y="5602177"/>
            <a:ext cx="8646764" cy="8776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Stencil in Charm: Communication of a </a:t>
            </a:r>
            <a:r>
              <a:rPr lang="en-US" dirty="0" err="1"/>
              <a:t>chare</a:t>
            </a:r>
            <a:r>
              <a:rPr lang="en-US" dirty="0"/>
              <a:t> overlaps with computation of others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-6464" b="-6464"/>
          <a:stretch>
            <a:fillRect/>
          </a:stretch>
        </p:blipFill>
        <p:spPr>
          <a:xfrm>
            <a:off x="242888" y="3582988"/>
            <a:ext cx="8647112" cy="20193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14213" b="-14213"/>
          <a:stretch>
            <a:fillRect/>
          </a:stretch>
        </p:blipFill>
        <p:spPr>
          <a:xfrm>
            <a:off x="242888" y="909638"/>
            <a:ext cx="8647112" cy="2084387"/>
          </a:xfrm>
        </p:spPr>
      </p:pic>
    </p:spTree>
    <p:extLst>
      <p:ext uri="{BB962C8B-B14F-4D97-AF65-F5344CB8AC3E}">
        <p14:creationId xmlns:p14="http://schemas.microsoft.com/office/powerpoint/2010/main" val="168924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message-driven execution (and virtualization), you get either: Space-</a:t>
            </a:r>
            <a:r>
              <a:rPr lang="en-US" dirty="0" smtClean="0"/>
              <a:t>division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287" b="-9287"/>
          <a:stretch>
            <a:fillRect/>
          </a:stretch>
        </p:blipFill>
        <p:spPr>
          <a:xfrm>
            <a:off x="457200" y="2198688"/>
            <a:ext cx="8229600" cy="4300537"/>
          </a:xfrm>
        </p:spPr>
      </p:pic>
    </p:spTree>
    <p:extLst>
      <p:ext uri="{BB962C8B-B14F-4D97-AF65-F5344CB8AC3E}">
        <p14:creationId xmlns:p14="http://schemas.microsoft.com/office/powerpoint/2010/main" val="14871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406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5001"/>
          </a:xfrm>
        </p:spPr>
        <p:txBody>
          <a:bodyPr/>
          <a:lstStyle/>
          <a:p>
            <a:r>
              <a:rPr lang="en-US" dirty="0" err="1" smtClean="0"/>
              <a:t>Sequentialization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6176"/>
            <a:ext cx="8220278" cy="3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and Compositionality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465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Composition: A1; (B —— C ); A2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971" b="-971"/>
          <a:stretch>
            <a:fillRect/>
          </a:stretch>
        </p:blipFill>
        <p:spPr>
          <a:xfrm>
            <a:off x="457200" y="1457325"/>
            <a:ext cx="8229600" cy="369728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5154003"/>
            <a:ext cx="8229600" cy="13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Recall: </a:t>
            </a:r>
            <a:r>
              <a:rPr lang="en-US" dirty="0" smtClean="0"/>
              <a:t>Different </a:t>
            </a:r>
            <a:r>
              <a:rPr lang="en-US" dirty="0"/>
              <a:t>modules, written in </a:t>
            </a:r>
            <a:r>
              <a:rPr lang="en-US" dirty="0" smtClean="0"/>
              <a:t>different </a:t>
            </a:r>
            <a:r>
              <a:rPr lang="en-US" dirty="0"/>
              <a:t>languages/paradigms, can overlap in time and on processors, without programmer having to worry about this </a:t>
            </a:r>
            <a:r>
              <a:rPr lang="en-US" dirty="0" smtClean="0"/>
              <a:t>explicitly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Migratability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programmer has written the code without reference to processors, all of the communication is expressed among objects</a:t>
            </a:r>
          </a:p>
          <a:p>
            <a:r>
              <a:rPr lang="en-US" dirty="0"/>
              <a:t>The system is free to migrate the objects across processors as and when it pleases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must ensure it can deliver method invocations to the objects, </a:t>
            </a:r>
            <a:r>
              <a:rPr lang="en-US" dirty="0" err="1"/>
              <a:t>whereever</a:t>
            </a:r>
            <a:r>
              <a:rPr lang="en-US" dirty="0"/>
              <a:t> they go</a:t>
            </a:r>
          </a:p>
          <a:p>
            <a:pPr lvl="1"/>
            <a:r>
              <a:rPr lang="en-US" dirty="0" smtClean="0"/>
              <a:t>This </a:t>
            </a:r>
            <a:r>
              <a:rPr lang="en-US" dirty="0" err="1"/>
              <a:t>migratability</a:t>
            </a:r>
            <a:r>
              <a:rPr lang="en-US" dirty="0"/>
              <a:t> turns out to be a key attribute for empowering an adaptive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58917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Decomposition Independent of </a:t>
            </a:r>
            <a:r>
              <a:rPr lang="en-US" dirty="0" err="1"/>
              <a:t>numCores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5742" y="923605"/>
            <a:ext cx="5425589" cy="546589"/>
          </a:xfrm>
        </p:spPr>
        <p:txBody>
          <a:bodyPr/>
          <a:lstStyle/>
          <a:p>
            <a:r>
              <a:rPr lang="en-US" dirty="0"/>
              <a:t>Rocket simulation under traditional MPI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5145" b="-15145"/>
          <a:stretch>
            <a:fillRect/>
          </a:stretch>
        </p:blipFill>
        <p:spPr>
          <a:xfrm>
            <a:off x="709613" y="1433513"/>
            <a:ext cx="4911725" cy="15541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95742" y="2987828"/>
            <a:ext cx="5425589" cy="861952"/>
          </a:xfrm>
        </p:spPr>
        <p:txBody>
          <a:bodyPr>
            <a:normAutofit/>
          </a:bodyPr>
          <a:lstStyle/>
          <a:p>
            <a:r>
              <a:rPr lang="en-US" dirty="0"/>
              <a:t>Rocket simulation with </a:t>
            </a:r>
            <a:r>
              <a:rPr lang="en-US" dirty="0" err="1"/>
              <a:t>migratable</a:t>
            </a:r>
            <a:r>
              <a:rPr lang="en-US" dirty="0"/>
              <a:t> objects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-10313" b="-10313"/>
          <a:stretch>
            <a:fillRect/>
          </a:stretch>
        </p:blipFill>
        <p:spPr>
          <a:xfrm>
            <a:off x="709613" y="3849688"/>
            <a:ext cx="4911725" cy="1508125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95742" y="5358603"/>
            <a:ext cx="5425589" cy="86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Benefits: load balance, communication optimizations, </a:t>
            </a:r>
            <a:r>
              <a:rPr lang="en-US" smtClean="0"/>
              <a:t>modularity</a:t>
            </a:r>
            <a:endParaRPr lang="en-US" dirty="0"/>
          </a:p>
        </p:txBody>
      </p:sp>
      <p:pic>
        <p:nvPicPr>
          <p:cNvPr id="11" name="Picture 10" descr="roc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1" y="2158504"/>
            <a:ext cx="2517648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Utility for Multi-cores, Many-cores,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6082"/>
            <a:ext cx="8229600" cy="2347160"/>
          </a:xfrm>
        </p:spPr>
        <p:txBody>
          <a:bodyPr/>
          <a:lstStyle/>
          <a:p>
            <a:r>
              <a:rPr lang="en-US" dirty="0"/>
              <a:t>Objects connote and promote locality Message-driven execution is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strong principle of prediction for data and code use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/>
              <a:t>stronger than principle of locality</a:t>
            </a:r>
          </a:p>
          <a:p>
            <a:pPr lvl="2"/>
            <a:r>
              <a:rPr lang="en-US" dirty="0" smtClean="0"/>
              <a:t>Can </a:t>
            </a:r>
            <a:r>
              <a:rPr lang="en-US" dirty="0"/>
              <a:t>be used to scale memory wall</a:t>
            </a:r>
          </a:p>
          <a:p>
            <a:pPr lvl="2"/>
            <a:r>
              <a:rPr lang="en-US" dirty="0" smtClean="0"/>
              <a:t>Prefetching </a:t>
            </a:r>
            <a:r>
              <a:rPr lang="en-US" dirty="0"/>
              <a:t>of needed data, </a:t>
            </a:r>
            <a:r>
              <a:rPr lang="en-US" dirty="0" err="1"/>
              <a:t>e.g</a:t>
            </a:r>
            <a:r>
              <a:rPr lang="en-US" dirty="0"/>
              <a:t>, into scratch pad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75" y="3317084"/>
            <a:ext cx="5625213" cy="29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 smtClean="0"/>
              <a:t>Irregular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Programmer </a:t>
            </a:r>
            <a:r>
              <a:rPr lang="en-US" dirty="0"/>
              <a:t>shouldn’t have to figure out ideal mapping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/>
              <a:t>are increasingly using adaptive strategies </a:t>
            </a:r>
            <a:endParaRPr lang="en-US" dirty="0" smtClean="0"/>
          </a:p>
          <a:p>
            <a:pPr lvl="1"/>
            <a:r>
              <a:rPr lang="en-US" dirty="0" smtClean="0"/>
              <a:t>Abrupt </a:t>
            </a:r>
            <a:r>
              <a:rPr lang="en-US" dirty="0"/>
              <a:t>refinements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migration of work: e.g. particles in MD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limited by most overloaded processor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chance that one processor is severely overloaded gets higher </a:t>
            </a:r>
            <a:r>
              <a:rPr lang="en-US" dirty="0" smtClean="0"/>
              <a:t>as #</a:t>
            </a:r>
            <a:r>
              <a:rPr lang="en-US" dirty="0"/>
              <a:t>processors </a:t>
            </a:r>
            <a:r>
              <a:rPr lang="en-US" dirty="0" smtClean="0"/>
              <a:t>increases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sz="2400" b="1" dirty="0" err="1" smtClean="0"/>
              <a:t>Migratable</a:t>
            </a:r>
            <a:r>
              <a:rPr lang="en-US" sz="2400" b="1" dirty="0" smtClean="0"/>
              <a:t> </a:t>
            </a:r>
            <a:r>
              <a:rPr lang="en-US" sz="2400" b="1" dirty="0"/>
              <a:t>Objects Empower Automated Load Balancing!</a:t>
            </a:r>
          </a:p>
        </p:txBody>
      </p:sp>
    </p:spTree>
    <p:extLst>
      <p:ext uri="{BB962C8B-B14F-4D97-AF65-F5344CB8AC3E}">
        <p14:creationId xmlns:p14="http://schemas.microsoft.com/office/powerpoint/2010/main" val="21005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 quick Example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200" dirty="0" smtClean="0"/>
              <a:t>Weather Forecasting in BRAMS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632"/>
            <a:ext cx="8229600" cy="1340478"/>
          </a:xfrm>
        </p:spPr>
        <p:txBody>
          <a:bodyPr/>
          <a:lstStyle/>
          <a:p>
            <a:r>
              <a:rPr lang="en-US" dirty="0" err="1"/>
              <a:t>Brams</a:t>
            </a:r>
            <a:r>
              <a:rPr lang="en-US" dirty="0"/>
              <a:t>: </a:t>
            </a:r>
            <a:r>
              <a:rPr lang="en-US" dirty="0" err="1"/>
              <a:t>Brazillian</a:t>
            </a:r>
            <a:r>
              <a:rPr lang="en-US" dirty="0"/>
              <a:t> weather code (based on RAMS)</a:t>
            </a:r>
          </a:p>
          <a:p>
            <a:r>
              <a:rPr lang="en-US" dirty="0"/>
              <a:t>AMPI version (Eduardo Rodrigues, with Mendes and J. Panetta)</a:t>
            </a:r>
          </a:p>
        </p:txBody>
      </p:sp>
      <p:pic>
        <p:nvPicPr>
          <p:cNvPr id="4" name="Picture 3" descr="bramsVisu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110"/>
            <a:ext cx="8339780" cy="41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Virtualization of BRAMS</a:t>
            </a:r>
            <a:endParaRPr lang="en-US" dirty="0"/>
          </a:p>
        </p:txBody>
      </p:sp>
      <p:pic>
        <p:nvPicPr>
          <p:cNvPr id="6" name="Content Placeholder 5" descr="bramsNonVirtual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52" b="-18052"/>
          <a:stretch>
            <a:fillRect/>
          </a:stretch>
        </p:blipFill>
        <p:spPr/>
      </p:pic>
      <p:pic>
        <p:nvPicPr>
          <p:cNvPr id="7" name="Content Placeholder 6" descr="bramsVirtual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41" b="-17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888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Baseline: 64 objects on 64 processors</a:t>
            </a:r>
          </a:p>
        </p:txBody>
      </p:sp>
      <p:pic>
        <p:nvPicPr>
          <p:cNvPr id="4" name="Content Placeholder 3" descr="usageNon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8" r="-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255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Over-decomposition: 1024 objects on 64 processors</a:t>
            </a:r>
            <a:br>
              <a:rPr lang="en-US" sz="3600" dirty="0"/>
            </a:br>
            <a:r>
              <a:rPr lang="en-US" sz="2200" dirty="0"/>
              <a:t>Benefits from communication/computation overlap</a:t>
            </a:r>
          </a:p>
        </p:txBody>
      </p:sp>
      <p:pic>
        <p:nvPicPr>
          <p:cNvPr id="4" name="Content Placeholder 3" descr="usageVirtu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4" r="-4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17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Trends in System </a:t>
            </a:r>
            <a:r>
              <a:rPr lang="en-US" sz="22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Frequencies have stopped increasing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costs are high </a:t>
            </a:r>
          </a:p>
          <a:p>
            <a:pPr lvl="1"/>
            <a:r>
              <a:rPr lang="en-US" dirty="0" smtClean="0"/>
              <a:t>Relatively </a:t>
            </a:r>
            <a:r>
              <a:rPr lang="en-US" dirty="0"/>
              <a:t>low per core memory 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/>
              <a:t>heterogeneity </a:t>
            </a:r>
          </a:p>
          <a:p>
            <a:pPr lvl="1"/>
            <a:r>
              <a:rPr lang="en-US" dirty="0" smtClean="0"/>
              <a:t>Accelerators</a:t>
            </a:r>
            <a:r>
              <a:rPr lang="en-US" dirty="0"/>
              <a:t>, </a:t>
            </a:r>
            <a:r>
              <a:rPr lang="en-US" dirty="0" smtClean="0"/>
              <a:t>SMT</a:t>
            </a:r>
          </a:p>
          <a:p>
            <a:r>
              <a:rPr lang="en-US" dirty="0" smtClean="0"/>
              <a:t>Energy</a:t>
            </a:r>
            <a:r>
              <a:rPr lang="en-US" dirty="0"/>
              <a:t>, power, and thermal considerations </a:t>
            </a:r>
            <a:endParaRPr lang="en-US" dirty="0" smtClean="0"/>
          </a:p>
          <a:p>
            <a:r>
              <a:rPr lang="en-US" dirty="0" smtClean="0"/>
              <a:t>Frequent </a:t>
            </a:r>
            <a:r>
              <a:rPr lang="en-US" dirty="0"/>
              <a:t>component failures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Load Balancing: 1024 objects on 64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6"/>
            <a:ext cx="8229600" cy="1440797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overdecomp</a:t>
            </a:r>
            <a:r>
              <a:rPr lang="en-US" dirty="0"/>
              <a:t> (64 threads): 4988 sec </a:t>
            </a:r>
            <a:endParaRPr lang="en-US" dirty="0" smtClean="0"/>
          </a:p>
          <a:p>
            <a:r>
              <a:rPr lang="en-US" dirty="0" err="1" smtClean="0"/>
              <a:t>Overdecomp</a:t>
            </a:r>
            <a:r>
              <a:rPr lang="en-US" dirty="0" smtClean="0"/>
              <a:t> </a:t>
            </a:r>
            <a:r>
              <a:rPr lang="en-US" dirty="0"/>
              <a:t>into 1024 threads: 3713 sec </a:t>
            </a:r>
            <a:endParaRPr lang="en-US" dirty="0" smtClean="0"/>
          </a:p>
          <a:p>
            <a:r>
              <a:rPr lang="en-US" dirty="0" smtClean="0"/>
              <a:t>Load </a:t>
            </a:r>
            <a:r>
              <a:rPr lang="en-US" dirty="0"/>
              <a:t>balancing (1024 threads): 3367 sec</a:t>
            </a:r>
          </a:p>
        </p:txBody>
      </p:sp>
      <p:pic>
        <p:nvPicPr>
          <p:cNvPr id="7" name="Content Placeholder 6" descr="usageLB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34" r="-20534"/>
          <a:stretch>
            <a:fillRect/>
          </a:stretch>
        </p:blipFill>
        <p:spPr>
          <a:xfrm>
            <a:off x="457200" y="2446338"/>
            <a:ext cx="8229600" cy="4017962"/>
          </a:xfrm>
        </p:spPr>
      </p:pic>
    </p:spTree>
    <p:extLst>
      <p:ext uri="{BB962C8B-B14F-4D97-AF65-F5344CB8AC3E}">
        <p14:creationId xmlns:p14="http://schemas.microsoft.com/office/powerpoint/2010/main" val="136159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mOut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57"/>
            <a:ext cx="9144000" cy="60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516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Charm++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2034320"/>
          </a:xfrm>
        </p:spPr>
        <p:txBody>
          <a:bodyPr/>
          <a:lstStyle/>
          <a:p>
            <a:r>
              <a:rPr lang="en-US" dirty="0"/>
              <a:t>C++ objects (including Charm++ objects)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regular .h and .C files</a:t>
            </a:r>
          </a:p>
          <a:p>
            <a:r>
              <a:rPr lang="en-US" dirty="0" err="1"/>
              <a:t>Chare</a:t>
            </a:r>
            <a:r>
              <a:rPr lang="en-US" dirty="0"/>
              <a:t> objects, entry methods (asynchronous methods)</a:t>
            </a:r>
          </a:p>
          <a:p>
            <a:pPr lvl="1"/>
            <a:r>
              <a:rPr lang="en-US" dirty="0" smtClean="0"/>
              <a:t>Defined </a:t>
            </a:r>
            <a:r>
              <a:rPr lang="en-US" dirty="0"/>
              <a:t>in .ci file</a:t>
            </a:r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in the .C file</a:t>
            </a:r>
          </a:p>
        </p:txBody>
      </p:sp>
      <p:pic>
        <p:nvPicPr>
          <p:cNvPr id="7" name="Content Placeholder 6" descr="charmFiles.png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1" b="-1501"/>
          <a:stretch>
            <a:fillRect/>
          </a:stretch>
        </p:blipFill>
        <p:spPr>
          <a:xfrm>
            <a:off x="457200" y="3117850"/>
            <a:ext cx="8229600" cy="3021013"/>
          </a:xfrm>
        </p:spPr>
      </p:pic>
    </p:spTree>
    <p:extLst>
      <p:ext uri="{BB962C8B-B14F-4D97-AF65-F5344CB8AC3E}">
        <p14:creationId xmlns:p14="http://schemas.microsoft.com/office/powerpoint/2010/main" val="48637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3419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Charm++ programs are organized as a collection of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</a:t>
            </a:r>
            <a:r>
              <a:rPr lang="en-US" dirty="0"/>
              <a:t>module has one or more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The module that contains the </a:t>
            </a:r>
            <a:r>
              <a:rPr lang="en-US" dirty="0" err="1"/>
              <a:t>mainchare</a:t>
            </a:r>
            <a:r>
              <a:rPr lang="en-US" dirty="0"/>
              <a:t>, is declared as the </a:t>
            </a:r>
            <a:r>
              <a:rPr lang="en-US" dirty="0" err="1"/>
              <a:t>mainmodule</a:t>
            </a:r>
            <a:endParaRPr lang="en-US" dirty="0"/>
          </a:p>
          <a:p>
            <a:r>
              <a:rPr lang="en-US" dirty="0"/>
              <a:t>Each module, when compiled, generates two files:</a:t>
            </a:r>
          </a:p>
          <a:p>
            <a:pPr marL="0" indent="0">
              <a:buNone/>
            </a:pPr>
            <a:r>
              <a:rPr lang="en-US" i="1" dirty="0" smtClean="0"/>
              <a:t>   </a:t>
            </a:r>
            <a:r>
              <a:rPr lang="en-US" i="1" dirty="0" err="1" smtClean="0"/>
              <a:t>MyModule.decl.h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 smtClean="0"/>
              <a:t>MyModule.def.h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4469341"/>
            <a:ext cx="8229600" cy="1252672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/</a:t>
            </a:r>
            <a:r>
              <a:rPr lang="en-US" dirty="0"/>
              <a:t>/... </a:t>
            </a:r>
            <a:r>
              <a:rPr lang="en-US" dirty="0" err="1"/>
              <a:t>chare</a:t>
            </a:r>
            <a:r>
              <a:rPr lang="en-US" dirty="0"/>
              <a:t>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1608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Chares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30291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Chares</a:t>
            </a:r>
            <a:r>
              <a:rPr lang="en-US" dirty="0"/>
              <a:t> are parallel objects that are managed by the RTS</a:t>
            </a:r>
          </a:p>
          <a:p>
            <a:r>
              <a:rPr lang="en-US" dirty="0"/>
              <a:t>Each </a:t>
            </a:r>
            <a:r>
              <a:rPr lang="en-US" dirty="0" err="1"/>
              <a:t>chare</a:t>
            </a:r>
            <a:r>
              <a:rPr lang="en-US" dirty="0"/>
              <a:t> has a set </a:t>
            </a:r>
            <a:r>
              <a:rPr lang="en-US" i="1" dirty="0"/>
              <a:t>entry</a:t>
            </a:r>
            <a:r>
              <a:rPr lang="en-US" dirty="0"/>
              <a:t> methods, which are asynchronous methods that may be invoked remotely</a:t>
            </a:r>
          </a:p>
          <a:p>
            <a:r>
              <a:rPr lang="en-US" dirty="0"/>
              <a:t>The following code, when compiled, generates a C++ </a:t>
            </a:r>
            <a:r>
              <a:rPr lang="en-US" dirty="0" smtClean="0"/>
              <a:t>class        </a:t>
            </a:r>
            <a:r>
              <a:rPr lang="en-US" i="1" dirty="0" err="1" smtClean="0"/>
              <a:t>CBase</a:t>
            </a:r>
            <a:r>
              <a:rPr lang="en-US" i="1" dirty="0" smtClean="0"/>
              <a:t> </a:t>
            </a:r>
            <a:r>
              <a:rPr lang="en-US" i="1" dirty="0" err="1"/>
              <a:t>MyChare</a:t>
            </a:r>
            <a:r>
              <a:rPr lang="en-US" i="1" dirty="0"/>
              <a:t> </a:t>
            </a:r>
            <a:r>
              <a:rPr lang="en-US" dirty="0"/>
              <a:t>that encapsulates the RTS object</a:t>
            </a:r>
          </a:p>
          <a:p>
            <a:r>
              <a:rPr lang="en-US" dirty="0"/>
              <a:t>This generated class is extended and implemented in the .C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212896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706763"/>
            <a:ext cx="8229600" cy="1136650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[main]</a:t>
            </a:r>
            <a:r>
              <a:rPr lang="en-US" b="1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definitions ...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868788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367289"/>
            <a:ext cx="8229600" cy="113665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/... entry method implementations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360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909975"/>
          </a:xfrm>
        </p:spPr>
        <p:txBody>
          <a:bodyPr>
            <a:normAutofit/>
          </a:bodyPr>
          <a:lstStyle/>
          <a:p>
            <a:r>
              <a:rPr lang="en-US" dirty="0"/>
              <a:t>Entry methods are C++ methods that can be remotely and asynchronously invoked by another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9953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313820"/>
            <a:ext cx="8229600" cy="140191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(); </a:t>
            </a:r>
            <a:r>
              <a:rPr lang="en-US" i="1" dirty="0"/>
              <a:t>/∗ constructor entry method ∗/ 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smtClean="0"/>
              <a:t>foo();</a:t>
            </a:r>
          </a:p>
          <a:p>
            <a:pPr marL="0" indent="0">
              <a:buNone/>
            </a:pP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bar(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param</a:t>
            </a:r>
            <a:r>
              <a:rPr lang="en-US" dirty="0"/>
              <a:t>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63353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4790043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MyChare</a:t>
            </a:r>
            <a:r>
              <a:rPr lang="en-US" dirty="0"/>
              <a:t>() { </a:t>
            </a:r>
            <a:r>
              <a:rPr lang="en-US" i="1" dirty="0"/>
              <a:t>/∗... constructor code ...∗/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 </a:t>
            </a:r>
            <a:r>
              <a:rPr lang="en-US" i="1" dirty="0"/>
              <a:t>/∗... code to execute ...∗/ </a:t>
            </a:r>
            <a:r>
              <a:rPr lang="en-US" dirty="0"/>
              <a:t>}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  <a:r>
              <a:rPr lang="en-US" i="1" dirty="0"/>
              <a:t> /∗... code to execute ...∗/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718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Interface: </a:t>
            </a:r>
            <a:r>
              <a:rPr lang="en-US" dirty="0" err="1"/>
              <a:t>mainchare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453"/>
            <a:ext cx="8229600" cy="2496906"/>
          </a:xfrm>
        </p:spPr>
        <p:txBody>
          <a:bodyPr/>
          <a:lstStyle/>
          <a:p>
            <a:r>
              <a:rPr lang="en-US" dirty="0"/>
              <a:t>Execution begins with the </a:t>
            </a:r>
            <a:r>
              <a:rPr lang="en-US" dirty="0" err="1"/>
              <a:t>mainchare’s</a:t>
            </a:r>
            <a:r>
              <a:rPr lang="en-US" dirty="0"/>
              <a:t> constructor</a:t>
            </a:r>
          </a:p>
          <a:p>
            <a:r>
              <a:rPr lang="en-US" dirty="0"/>
              <a:t>The </a:t>
            </a:r>
            <a:r>
              <a:rPr lang="en-US" dirty="0" err="1"/>
              <a:t>mainchare’s</a:t>
            </a:r>
            <a:r>
              <a:rPr lang="en-US" dirty="0"/>
              <a:t> constructor takes a pointer to system-defined </a:t>
            </a:r>
            <a:r>
              <a:rPr lang="en-US" dirty="0" smtClean="0"/>
              <a:t>class </a:t>
            </a:r>
            <a:r>
              <a:rPr lang="en-US" i="1" dirty="0" err="1" smtClean="0"/>
              <a:t>CkArgMsg</a:t>
            </a:r>
            <a:endParaRPr lang="en-US" i="1" dirty="0"/>
          </a:p>
          <a:p>
            <a:r>
              <a:rPr lang="en-US" i="1" dirty="0" err="1" smtClean="0"/>
              <a:t>CkArgMsg</a:t>
            </a:r>
            <a:r>
              <a:rPr lang="en-US" dirty="0" smtClean="0"/>
              <a:t> contains </a:t>
            </a:r>
            <a:r>
              <a:rPr lang="en-US" i="1" dirty="0" err="1"/>
              <a:t>argv</a:t>
            </a:r>
            <a:r>
              <a:rPr lang="en-US" dirty="0"/>
              <a:t> and </a:t>
            </a:r>
            <a:r>
              <a:rPr lang="en-US" i="1" dirty="0" err="1"/>
              <a:t>argc</a:t>
            </a:r>
            <a:endParaRPr lang="en-US" i="1" dirty="0"/>
          </a:p>
          <a:p>
            <a:r>
              <a:rPr lang="en-US" dirty="0"/>
              <a:t>The </a:t>
            </a:r>
            <a:r>
              <a:rPr lang="en-US" dirty="0" err="1"/>
              <a:t>mainchare</a:t>
            </a:r>
            <a:r>
              <a:rPr lang="en-US" dirty="0"/>
              <a:t> will typically creates some additional </a:t>
            </a:r>
            <a:r>
              <a:rPr lang="en-US" dirty="0" err="1"/>
              <a:t>chares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07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</a:t>
            </a:r>
            <a:r>
              <a:rPr lang="en-US" dirty="0" err="1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43246"/>
            <a:ext cx="8229600" cy="8800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chare</a:t>
            </a:r>
            <a:r>
              <a:rPr lang="en-US" dirty="0"/>
              <a:t> declared as </a:t>
            </a:r>
            <a:r>
              <a:rPr lang="en-US" dirty="0" err="1"/>
              <a:t>chare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{...}; can be instantiated by the following call: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723310"/>
            <a:ext cx="8229600" cy="474285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12885"/>
            <a:ext cx="8229600" cy="870971"/>
          </a:xfrm>
        </p:spPr>
        <p:txBody>
          <a:bodyPr/>
          <a:lstStyle/>
          <a:p>
            <a:r>
              <a:rPr lang="en-US" dirty="0"/>
              <a:t>To communicate with this class in the future, a proxy to it must be </a:t>
            </a:r>
            <a:r>
              <a:rPr lang="en-US" dirty="0" smtClean="0"/>
              <a:t>retained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5068"/>
            <a:ext cx="8229600" cy="1136791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</p:txBody>
      </p:sp>
    </p:spTree>
    <p:extLst>
      <p:ext uri="{BB962C8B-B14F-4D97-AF65-F5344CB8AC3E}">
        <p14:creationId xmlns:p14="http://schemas.microsoft.com/office/powerpoint/2010/main" val="199888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8"/>
            <a:ext cx="8229600" cy="255825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chare’s</a:t>
            </a:r>
            <a:r>
              <a:rPr lang="en-US" dirty="0"/>
              <a:t> own proxy can be obtained through a special </a:t>
            </a:r>
            <a:r>
              <a:rPr lang="en-US" dirty="0" smtClean="0"/>
              <a:t>variable </a:t>
            </a:r>
            <a:r>
              <a:rPr lang="en-US" i="1" dirty="0" err="1" smtClean="0"/>
              <a:t>thisProxy</a:t>
            </a:r>
            <a:endParaRPr lang="en-US" i="1" dirty="0"/>
          </a:p>
          <a:p>
            <a:r>
              <a:rPr lang="en-US" dirty="0" err="1"/>
              <a:t>Chare</a:t>
            </a:r>
            <a:r>
              <a:rPr lang="en-US" dirty="0"/>
              <a:t> proxies can also be passed so </a:t>
            </a:r>
            <a:r>
              <a:rPr lang="en-US" dirty="0" err="1"/>
              <a:t>chares</a:t>
            </a:r>
            <a:r>
              <a:rPr lang="en-US" dirty="0"/>
              <a:t> can learn about others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snippet, </a:t>
            </a:r>
            <a:r>
              <a:rPr lang="en-US" i="1" dirty="0" err="1"/>
              <a:t>MyChare</a:t>
            </a:r>
            <a:r>
              <a:rPr lang="en-US" dirty="0"/>
              <a:t> learns about a </a:t>
            </a:r>
            <a:r>
              <a:rPr lang="en-US" dirty="0" err="1"/>
              <a:t>chare</a:t>
            </a:r>
            <a:r>
              <a:rPr lang="en-US" dirty="0"/>
              <a:t> instance </a:t>
            </a:r>
            <a:r>
              <a:rPr lang="en-US" i="1" dirty="0"/>
              <a:t>main</a:t>
            </a:r>
            <a:r>
              <a:rPr lang="en-US" dirty="0"/>
              <a:t> , </a:t>
            </a:r>
            <a:r>
              <a:rPr lang="en-US" dirty="0" smtClean="0"/>
              <a:t>and then </a:t>
            </a:r>
            <a:r>
              <a:rPr lang="en-US" dirty="0"/>
              <a:t>invokes a method on it: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468230"/>
            <a:ext cx="8229600" cy="4938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.ci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962097"/>
            <a:ext cx="8229600" cy="51658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entry void </a:t>
            </a:r>
            <a:r>
              <a:rPr lang="en-US" dirty="0"/>
              <a:t>foobar2(</a:t>
            </a:r>
            <a:r>
              <a:rPr lang="en-US" dirty="0" err="1"/>
              <a:t>CProxy</a:t>
            </a:r>
            <a:r>
              <a:rPr lang="en-US" dirty="0"/>
              <a:t> Main main);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478684"/>
            <a:ext cx="8229600" cy="5561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5034835"/>
            <a:ext cx="8229600" cy="145338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::foobar2(</a:t>
            </a:r>
            <a:r>
              <a:rPr lang="en-US" dirty="0" err="1"/>
              <a:t>CProxy</a:t>
            </a:r>
            <a:r>
              <a:rPr lang="en-US" dirty="0"/>
              <a:t> Main main)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main.foo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3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Harnessing Parallelism: Challenges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/>
              <a:t>Trends in System Architecture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However, compute resources are not faster cores, but more cores </a:t>
            </a:r>
          </a:p>
          <a:p>
            <a:r>
              <a:rPr lang="en-US" sz="2400" dirty="0"/>
              <a:t>Unprecedented levels of available concurrency </a:t>
            </a:r>
          </a:p>
          <a:p>
            <a:pPr lvl="1"/>
            <a:r>
              <a:rPr lang="en-US" sz="2000" dirty="0" smtClean="0"/>
              <a:t>IBM </a:t>
            </a:r>
            <a:r>
              <a:rPr lang="en-US" sz="2000" dirty="0"/>
              <a:t>BG/Q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Sequoia’: 1,572,864 cores </a:t>
            </a:r>
          </a:p>
          <a:p>
            <a:pPr lvl="2"/>
            <a:r>
              <a:rPr lang="en-US" sz="1800" dirty="0" smtClean="0"/>
              <a:t>‘</a:t>
            </a:r>
            <a:r>
              <a:rPr lang="en-US" sz="1800" dirty="0"/>
              <a:t>Mira’: 786,432 cores </a:t>
            </a:r>
          </a:p>
          <a:p>
            <a:pPr lvl="1"/>
            <a:r>
              <a:rPr lang="en-US" sz="2000" dirty="0" smtClean="0"/>
              <a:t>Cray </a:t>
            </a:r>
            <a:endParaRPr lang="en-US" sz="2000" dirty="0"/>
          </a:p>
          <a:p>
            <a:pPr lvl="2"/>
            <a:r>
              <a:rPr lang="en-US" sz="1800" dirty="0" smtClean="0"/>
              <a:t>XE6</a:t>
            </a:r>
            <a:r>
              <a:rPr lang="en-US" sz="1800" dirty="0"/>
              <a:t>+XK6 ‘</a:t>
            </a:r>
            <a:r>
              <a:rPr lang="en-US" sz="1800" dirty="0" err="1"/>
              <a:t>Bluewaters</a:t>
            </a:r>
            <a:r>
              <a:rPr lang="en-US" sz="1800" dirty="0"/>
              <a:t>‘: 386,816 </a:t>
            </a:r>
            <a:r>
              <a:rPr lang="en-US" sz="1800" dirty="0" smtClean="0"/>
              <a:t>cores </a:t>
            </a:r>
            <a:endParaRPr lang="en-US" sz="1800" dirty="0"/>
          </a:p>
          <a:p>
            <a:pPr lvl="2"/>
            <a:r>
              <a:rPr lang="en-US" sz="1800" dirty="0" smtClean="0"/>
              <a:t>XK6 </a:t>
            </a:r>
            <a:r>
              <a:rPr lang="en-US" sz="1800" dirty="0"/>
              <a:t>‘Titan’: 299,008 cores </a:t>
            </a:r>
          </a:p>
          <a:p>
            <a:pPr lvl="1"/>
            <a:r>
              <a:rPr lang="en-US" sz="2000" dirty="0" smtClean="0"/>
              <a:t>K </a:t>
            </a:r>
            <a:r>
              <a:rPr lang="en-US" sz="2000" dirty="0"/>
              <a:t>Supercomputer: 705,024 cores </a:t>
            </a:r>
            <a:endParaRPr lang="en-US" sz="2000" dirty="0" smtClean="0"/>
          </a:p>
          <a:p>
            <a:r>
              <a:rPr lang="en-US" sz="2400" dirty="0" smtClean="0"/>
              <a:t>Mid</a:t>
            </a:r>
            <a:r>
              <a:rPr lang="en-US" sz="2400" dirty="0"/>
              <a:t>-size clusters will be ubiquitous </a:t>
            </a:r>
          </a:p>
          <a:p>
            <a:endParaRPr lang="en-US" sz="2400" dirty="0"/>
          </a:p>
        </p:txBody>
      </p:sp>
      <p:pic>
        <p:nvPicPr>
          <p:cNvPr id="8" name="Content Placeholder 7" descr="mira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b="1162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thread of execution has to:</a:t>
            </a:r>
          </a:p>
          <a:p>
            <a:pPr lvl="1"/>
            <a:r>
              <a:rPr lang="en-US" dirty="0" smtClean="0"/>
              <a:t>Operate on lesser data</a:t>
            </a:r>
          </a:p>
          <a:p>
            <a:pPr lvl="1"/>
            <a:r>
              <a:rPr lang="en-US" dirty="0" smtClean="0"/>
              <a:t>Wait relatively longer for remote data</a:t>
            </a:r>
          </a:p>
          <a:p>
            <a:r>
              <a:rPr lang="en-US" dirty="0" smtClean="0"/>
              <a:t>Have to operate in </a:t>
            </a:r>
            <a:r>
              <a:rPr lang="en-US" b="1" dirty="0" smtClean="0"/>
              <a:t>strong scaling</a:t>
            </a:r>
            <a:r>
              <a:rPr lang="en-US" dirty="0" smtClean="0"/>
              <a:t> regime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1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Charm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710"/>
            <a:ext cx="8229600" cy="4304750"/>
          </a:xfrm>
        </p:spPr>
        <p:txBody>
          <a:bodyPr>
            <a:normAutofit/>
          </a:bodyPr>
          <a:lstStyle/>
          <a:p>
            <a:r>
              <a:rPr lang="en-US" sz="2800" dirty="0"/>
              <a:t>There is a special system call </a:t>
            </a:r>
            <a:r>
              <a:rPr lang="en-US" sz="2800" i="1" dirty="0" err="1"/>
              <a:t>CkExit</a:t>
            </a:r>
            <a:r>
              <a:rPr lang="en-US" sz="2800" dirty="0"/>
              <a:t>()</a:t>
            </a:r>
            <a:r>
              <a:rPr lang="en-US" sz="2800" i="1" dirty="0"/>
              <a:t> </a:t>
            </a:r>
            <a:r>
              <a:rPr lang="en-US" sz="2800" dirty="0"/>
              <a:t>that terminates the parallel execution on all processors (but it is called on one processor) and performs the requisite cleanup</a:t>
            </a:r>
          </a:p>
          <a:p>
            <a:r>
              <a:rPr lang="en-US" sz="2800" dirty="0"/>
              <a:t>The traditional </a:t>
            </a:r>
            <a:r>
              <a:rPr lang="en-US" sz="2800" i="1" dirty="0"/>
              <a:t>exit</a:t>
            </a:r>
            <a:r>
              <a:rPr lang="en-US" sz="2800" dirty="0"/>
              <a:t>() is </a:t>
            </a:r>
            <a:r>
              <a:rPr lang="en-US" sz="2800" dirty="0" smtClean="0"/>
              <a:t>insufficient because it only terminates one process, not the entire parallel job (and will cause a hang)</a:t>
            </a:r>
          </a:p>
          <a:p>
            <a:r>
              <a:rPr lang="en-US" sz="2800" i="1" dirty="0" err="1" smtClean="0"/>
              <a:t>CkExit</a:t>
            </a:r>
            <a:r>
              <a:rPr lang="en-US" sz="2800" dirty="0" smtClean="0"/>
              <a:t>() should be called when you can safely terminate the application (you may want to synchronize before calling this)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8320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685"/>
            <a:ext cx="8229600" cy="4083896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 smtClean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dirty="0" smtClean="0"/>
              <a:t>Simple(</a:t>
            </a:r>
            <a:r>
              <a:rPr lang="en-US" b="1" dirty="0" err="1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double</a:t>
            </a:r>
            <a:r>
              <a:rPr lang="en-US" dirty="0" smtClean="0"/>
              <a:t> y);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417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Creation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/>
              <a:t>include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/>
              <a:t>include ”</a:t>
            </a:r>
            <a:r>
              <a:rPr lang="en-US" dirty="0" err="1"/>
              <a:t>MyModule.decl.h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Main : public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World!”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if </a:t>
            </a:r>
            <a:r>
              <a:rPr lang="en-US" dirty="0"/>
              <a:t>(</a:t>
            </a:r>
            <a:r>
              <a:rPr lang="en-US" dirty="0" smtClean="0"/>
              <a:t>m-&gt;</a:t>
            </a:r>
            <a:r>
              <a:rPr lang="en-US" dirty="0" err="1" smtClean="0"/>
              <a:t>argc</a:t>
            </a:r>
            <a:r>
              <a:rPr lang="en-US" dirty="0" smtClean="0"/>
              <a:t> &gt; 1) </a:t>
            </a:r>
            <a:r>
              <a:rPr lang="en-US" dirty="0" err="1" smtClean="0"/>
              <a:t>ckout</a:t>
            </a:r>
            <a:r>
              <a:rPr lang="en-US" dirty="0" smtClean="0"/>
              <a:t> &lt;&lt; “ Hello” &lt;&lt; m-&gt;</a:t>
            </a:r>
            <a:r>
              <a:rPr lang="en-US" dirty="0" err="1" smtClean="0"/>
              <a:t>argv</a:t>
            </a:r>
            <a:r>
              <a:rPr lang="en-US" dirty="0" smtClean="0"/>
              <a:t>[1] &lt;&lt; “!!!”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double pi  = 3.1415;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CProxy_Simple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(12, pi);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r>
              <a:rPr lang="en-US" dirty="0" smtClean="0"/>
              <a:t>class Simple : public </a:t>
            </a:r>
            <a:r>
              <a:rPr lang="en-US" dirty="0" err="1" smtClean="0"/>
              <a:t>CBase_Simple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public: Simple(</a:t>
            </a:r>
            <a:r>
              <a:rPr lang="en-US" dirty="0" err="1" smtClean="0"/>
              <a:t>int</a:t>
            </a:r>
            <a:r>
              <a:rPr lang="en-US" dirty="0" smtClean="0"/>
              <a:t> x, double y)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Hello from a simple </a:t>
            </a:r>
            <a:r>
              <a:rPr lang="en-US" dirty="0" err="1" smtClean="0"/>
              <a:t>chare</a:t>
            </a:r>
            <a:r>
              <a:rPr lang="en-US" dirty="0" smtClean="0"/>
              <a:t> running on ” &lt;&lt; </a:t>
            </a:r>
            <a:r>
              <a:rPr lang="en-US" dirty="0" err="1" smtClean="0"/>
              <a:t>CkMyPe</a:t>
            </a:r>
            <a:r>
              <a:rPr lang="en-US" dirty="0" smtClean="0"/>
              <a:t>()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ckout</a:t>
            </a:r>
            <a:r>
              <a:rPr lang="en-US" dirty="0" smtClean="0"/>
              <a:t> &lt;&lt; “ Area of a circle of radius” &lt;&lt; x &lt;&lt; “ is ” &lt;&lt; y*x*x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#include “</a:t>
            </a:r>
            <a:r>
              <a:rPr lang="en-US" dirty="0" err="1" smtClean="0"/>
              <a:t>MyModule.def.h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864766"/>
          </a:xfrm>
        </p:spPr>
        <p:txBody>
          <a:bodyPr/>
          <a:lstStyle/>
          <a:p>
            <a:r>
              <a:rPr lang="en-US" dirty="0"/>
              <a:t>Entry methods are invoked by performing a C++ method call on a </a:t>
            </a:r>
            <a:r>
              <a:rPr lang="en-US" dirty="0" err="1"/>
              <a:t>chare’s</a:t>
            </a:r>
            <a:r>
              <a:rPr lang="en-US" dirty="0"/>
              <a:t>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810719"/>
            <a:ext cx="8229600" cy="2274248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(... constructor arguments ...);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proxy.foo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84967"/>
            <a:ext cx="8229600" cy="209528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foo</a:t>
            </a:r>
            <a:r>
              <a:rPr lang="en-US" dirty="0"/>
              <a:t> and </a:t>
            </a:r>
            <a:r>
              <a:rPr lang="en-US" i="1" dirty="0"/>
              <a:t>bar</a:t>
            </a:r>
            <a:r>
              <a:rPr lang="en-US" dirty="0"/>
              <a:t> methods will then be executed with the arguments, wherever the created </a:t>
            </a:r>
            <a:r>
              <a:rPr lang="en-US" dirty="0" err="1"/>
              <a:t>chare</a:t>
            </a:r>
            <a:r>
              <a:rPr lang="en-US" dirty="0"/>
              <a:t>, </a:t>
            </a:r>
            <a:r>
              <a:rPr lang="en-US" dirty="0" err="1"/>
              <a:t>MyChare</a:t>
            </a:r>
            <a:r>
              <a:rPr lang="en-US" dirty="0"/>
              <a:t>, happens to live</a:t>
            </a:r>
          </a:p>
          <a:p>
            <a:r>
              <a:rPr lang="en-US" dirty="0"/>
              <a:t>The policy is one-at-a-time scheduling (that is, one entry method on one </a:t>
            </a:r>
            <a:r>
              <a:rPr lang="en-US" dirty="0" err="1"/>
              <a:t>chare</a:t>
            </a:r>
            <a:r>
              <a:rPr lang="en-US" dirty="0"/>
              <a:t> executes on a processor at a time)</a:t>
            </a:r>
          </a:p>
        </p:txBody>
      </p:sp>
    </p:spTree>
    <p:extLst>
      <p:ext uri="{BB962C8B-B14F-4D97-AF65-F5344CB8AC3E}">
        <p14:creationId xmlns:p14="http://schemas.microsoft.com/office/powerpoint/2010/main" val="2992856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invocation is not ordered (between </a:t>
            </a:r>
            <a:r>
              <a:rPr lang="en-US" dirty="0" err="1"/>
              <a:t>chares</a:t>
            </a:r>
            <a:r>
              <a:rPr lang="en-US" dirty="0"/>
              <a:t>, entry methods on one </a:t>
            </a:r>
            <a:r>
              <a:rPr lang="en-US" dirty="0" err="1"/>
              <a:t>chare</a:t>
            </a:r>
            <a:r>
              <a:rPr lang="en-US" dirty="0"/>
              <a:t>, etc.)!</a:t>
            </a:r>
          </a:p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executes this code: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039236"/>
            <a:ext cx="8229600" cy="867670"/>
          </a:xfrm>
          <a:solidFill>
            <a:srgbClr val="CCD1D9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 proxy = </a:t>
            </a:r>
            <a:r>
              <a:rPr lang="en-US" dirty="0" err="1"/>
              <a:t>CProxy</a:t>
            </a:r>
            <a:r>
              <a:rPr lang="en-US" dirty="0"/>
              <a:t> </a:t>
            </a: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ckNew</a:t>
            </a:r>
            <a:r>
              <a:rPr lang="en-US" dirty="0"/>
              <a:t>(); </a:t>
            </a:r>
            <a:r>
              <a:rPr lang="en-US" dirty="0" err="1"/>
              <a:t>proxy.foo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906906"/>
            <a:ext cx="8229600" cy="489583"/>
          </a:xfrm>
        </p:spPr>
        <p:txBody>
          <a:bodyPr/>
          <a:lstStyle/>
          <a:p>
            <a:r>
              <a:rPr lang="en-US" dirty="0"/>
              <a:t>These prints may occur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3396489"/>
            <a:ext cx="8229600" cy="2783767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::foo()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”foo executes”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67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89374"/>
          </a:xfrm>
        </p:spPr>
        <p:txBody>
          <a:bodyPr>
            <a:normAutofit/>
          </a:bodyPr>
          <a:lstStyle/>
          <a:p>
            <a:r>
              <a:rPr lang="en-US" dirty="0"/>
              <a:t>For example, if a </a:t>
            </a:r>
            <a:r>
              <a:rPr lang="en-US" dirty="0" err="1"/>
              <a:t>chare</a:t>
            </a:r>
            <a:r>
              <a:rPr lang="en-US" dirty="0"/>
              <a:t> invokes the same entry method twice: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94797"/>
            <a:ext cx="8229600" cy="769529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proxy.bar</a:t>
            </a:r>
            <a:r>
              <a:rPr lang="en-US" dirty="0"/>
              <a:t>(7);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proxy.bar</a:t>
            </a:r>
            <a:r>
              <a:rPr lang="en-US" dirty="0"/>
              <a:t>(5);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2282970"/>
            <a:ext cx="8229600" cy="516838"/>
          </a:xfrm>
        </p:spPr>
        <p:txBody>
          <a:bodyPr/>
          <a:lstStyle/>
          <a:p>
            <a:r>
              <a:rPr lang="en-US" dirty="0"/>
              <a:t>These may be delivered in </a:t>
            </a:r>
            <a:r>
              <a:rPr lang="en-US" b="1" dirty="0"/>
              <a:t>any</a:t>
            </a:r>
            <a:r>
              <a:rPr lang="en-US" dirty="0"/>
              <a:t> order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2825038"/>
            <a:ext cx="8229600" cy="1136791"/>
          </a:xfrm>
          <a:solidFill>
            <a:srgbClr val="CCD1D9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::bar(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err="1"/>
              <a:t>ckout</a:t>
            </a:r>
            <a:r>
              <a:rPr lang="en-US" dirty="0"/>
              <a:t> &lt;&lt; ”bar executes with ” &lt;&lt; </a:t>
            </a:r>
            <a:r>
              <a:rPr lang="en-US" dirty="0" err="1"/>
              <a:t>param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3961828"/>
            <a:ext cx="8229600" cy="1693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OR</a:t>
            </a:r>
            <a:endParaRPr lang="en-US" b="1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4478667"/>
            <a:ext cx="8229600" cy="76952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bar executes with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7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5655070"/>
            <a:ext cx="8229600" cy="76952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bar </a:t>
            </a:r>
            <a:r>
              <a:rPr lang="en-US" dirty="0"/>
              <a:t>executes with </a:t>
            </a:r>
            <a:r>
              <a:rPr lang="en-US" dirty="0" smtClean="0"/>
              <a:t>7</a:t>
            </a:r>
          </a:p>
          <a:p>
            <a:pPr marL="0" indent="0">
              <a:buNone/>
            </a:pPr>
            <a:r>
              <a:rPr lang="en-US" dirty="0"/>
              <a:t>bar executes with 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4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.ci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391"/>
            <a:ext cx="8229600" cy="4043530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MyModule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 ∗m);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err="1" smtClean="0"/>
              <a:t>chare</a:t>
            </a:r>
            <a:r>
              <a:rPr lang="en-US" dirty="0" smtClean="0"/>
              <a:t> </a:t>
            </a:r>
            <a:r>
              <a:rPr lang="en-US" dirty="0"/>
              <a:t>Simple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Simple(</a:t>
            </a:r>
            <a:r>
              <a:rPr lang="en-US" b="1" dirty="0"/>
              <a:t>double</a:t>
            </a:r>
            <a:r>
              <a:rPr lang="en-US" dirty="0"/>
              <a:t> y);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radius, </a:t>
            </a:r>
            <a:r>
              <a:rPr lang="en-US" b="1" dirty="0" err="1"/>
              <a:t>bool</a:t>
            </a:r>
            <a:r>
              <a:rPr lang="en-US" dirty="0"/>
              <a:t> done);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Asynchronous Example: .C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528176"/>
          </a:xfrm>
        </p:spPr>
        <p:txBody>
          <a:bodyPr/>
          <a:lstStyle/>
          <a:p>
            <a:r>
              <a:rPr lang="en-US" dirty="0"/>
              <a:t>Does this program execute correctly?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8153"/>
            <a:ext cx="8229600" cy="49876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Main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 smtClean="0"/>
              <a:t>CBase</a:t>
            </a:r>
            <a:r>
              <a:rPr lang="en-US" dirty="0" smtClean="0"/>
              <a:t>_ </a:t>
            </a:r>
            <a:r>
              <a:rPr lang="en-US" dirty="0"/>
              <a:t>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m)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pi = 3.1415;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Simple </a:t>
            </a:r>
            <a:r>
              <a:rPr lang="en-US" dirty="0" err="1"/>
              <a:t>sim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Simple::</a:t>
            </a:r>
            <a:r>
              <a:rPr lang="en-US" dirty="0" err="1"/>
              <a:t>ckNew</a:t>
            </a:r>
            <a:r>
              <a:rPr lang="en-US" dirty="0"/>
              <a:t>(pi);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for</a:t>
            </a:r>
            <a:r>
              <a:rPr lang="en-US" dirty="0" smtClean="0"/>
              <a:t> 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1; </a:t>
            </a:r>
            <a:r>
              <a:rPr lang="en-US" dirty="0" err="1" smtClean="0"/>
              <a:t>i</a:t>
            </a:r>
            <a:r>
              <a:rPr lang="en-US" dirty="0" smtClean="0"/>
              <a:t>&lt; 10;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  <a:r>
              <a:rPr lang="en-US" dirty="0" err="1" smtClean="0"/>
              <a:t>sim.findArea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sim.findArea</a:t>
            </a:r>
            <a:r>
              <a:rPr lang="en-US" dirty="0"/>
              <a:t>(10, </a:t>
            </a:r>
            <a:r>
              <a:rPr lang="en-US" b="1" dirty="0"/>
              <a:t>true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/>
              <a:t>Simple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Simple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float</a:t>
            </a:r>
            <a:r>
              <a:rPr lang="en-US" dirty="0" smtClean="0"/>
              <a:t> </a:t>
            </a:r>
            <a:r>
              <a:rPr lang="en-US" dirty="0"/>
              <a:t>y;</a:t>
            </a:r>
          </a:p>
          <a:p>
            <a:pPr marL="0" indent="0">
              <a:buNone/>
            </a:pPr>
            <a:r>
              <a:rPr lang="en-US" dirty="0" smtClean="0"/>
              <a:t>   Simple</a:t>
            </a:r>
            <a:r>
              <a:rPr lang="en-US" dirty="0"/>
              <a:t>(</a:t>
            </a:r>
            <a:r>
              <a:rPr lang="en-US" b="1" dirty="0"/>
              <a:t>double</a:t>
            </a:r>
            <a:r>
              <a:rPr lang="en-US" dirty="0"/>
              <a:t> pi) {</a:t>
            </a:r>
          </a:p>
          <a:p>
            <a:pPr marL="0" indent="0">
              <a:buNone/>
            </a:pPr>
            <a:r>
              <a:rPr lang="en-US" dirty="0" smtClean="0"/>
              <a:t>      y </a:t>
            </a:r>
            <a:r>
              <a:rPr lang="en-US" dirty="0"/>
              <a:t>= pi;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”Hello from a simple </a:t>
            </a:r>
            <a:r>
              <a:rPr lang="en-US" dirty="0" err="1"/>
              <a:t>chare</a:t>
            </a:r>
            <a:r>
              <a:rPr lang="en-US" dirty="0"/>
              <a:t> running on ” &lt;&lt; </a:t>
            </a:r>
            <a:r>
              <a:rPr lang="en-US" dirty="0" err="1"/>
              <a:t>CkMyPe</a:t>
            </a:r>
            <a:r>
              <a:rPr lang="en-US" dirty="0"/>
              <a:t>()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/>
              <a:t>findArea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r, </a:t>
            </a:r>
            <a:r>
              <a:rPr lang="en-US" b="1" dirty="0" err="1"/>
              <a:t>bool</a:t>
            </a:r>
            <a:r>
              <a:rPr lang="en-US" dirty="0"/>
              <a:t> done)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ckout</a:t>
            </a:r>
            <a:r>
              <a:rPr lang="en-US" dirty="0" smtClean="0"/>
              <a:t> </a:t>
            </a:r>
            <a:r>
              <a:rPr lang="en-US" dirty="0"/>
              <a:t>&lt;&lt; ”Area of a circle of radius” &lt;&lt; r &lt;&lt; ” is ” &lt;&lt; </a:t>
            </a:r>
            <a:r>
              <a:rPr lang="en-US" dirty="0" err="1"/>
              <a:t>y∗r∗r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(done) </a:t>
            </a:r>
            <a:r>
              <a:rPr lang="en-US" dirty="0" err="1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6894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types and entry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210576"/>
            <a:ext cx="8229600" cy="2134623"/>
          </a:xfrm>
        </p:spPr>
        <p:txBody>
          <a:bodyPr>
            <a:normAutofit/>
          </a:bodyPr>
          <a:lstStyle/>
          <a:p>
            <a:r>
              <a:rPr lang="en-US" dirty="0"/>
              <a:t>You can pass basic C++ types to entry methods (</a:t>
            </a:r>
            <a:r>
              <a:rPr lang="en-US" dirty="0" err="1"/>
              <a:t>int</a:t>
            </a:r>
            <a:r>
              <a:rPr lang="en-US" dirty="0"/>
              <a:t>, char, </a:t>
            </a:r>
            <a:r>
              <a:rPr lang="en-US" dirty="0" err="1"/>
              <a:t>bool</a:t>
            </a:r>
            <a:r>
              <a:rPr lang="en-US" dirty="0"/>
              <a:t>, etc.)</a:t>
            </a:r>
          </a:p>
          <a:p>
            <a:r>
              <a:rPr lang="en-US" dirty="0"/>
              <a:t>C++ STL data structures can be passed by including pup </a:t>
            </a:r>
            <a:r>
              <a:rPr lang="en-US" dirty="0" err="1"/>
              <a:t>stl.h</a:t>
            </a:r>
            <a:r>
              <a:rPr lang="en-US" dirty="0"/>
              <a:t> Arrays of basic data types can also be passed like this:</a:t>
            </a:r>
          </a:p>
          <a:p>
            <a:r>
              <a:rPr lang="en-US" dirty="0"/>
              <a:t>.ci file: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3345199"/>
            <a:ext cx="8229600" cy="494138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entry void 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length, </a:t>
            </a:r>
            <a:r>
              <a:rPr lang="en-US" dirty="0" err="1"/>
              <a:t>int</a:t>
            </a:r>
            <a:r>
              <a:rPr lang="en-US" dirty="0"/>
              <a:t> data[length]);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859189"/>
            <a:ext cx="8229600" cy="501539"/>
          </a:xfrm>
        </p:spPr>
        <p:txBody>
          <a:bodyPr/>
          <a:lstStyle/>
          <a:p>
            <a:r>
              <a:rPr lang="en-US" dirty="0" smtClean="0"/>
              <a:t>.C file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360728"/>
            <a:ext cx="8229600" cy="1376214"/>
          </a:xfrm>
          <a:solidFill>
            <a:srgbClr val="CCD1D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MyChare</a:t>
            </a:r>
            <a:r>
              <a:rPr lang="en-US" dirty="0"/>
              <a:t>::</a:t>
            </a:r>
            <a:r>
              <a:rPr lang="en-US" dirty="0" err="1"/>
              <a:t>foobar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dirty="0"/>
              <a:t> length, </a:t>
            </a:r>
            <a:r>
              <a:rPr lang="en-US" b="1" dirty="0" err="1"/>
              <a:t>int</a:t>
            </a:r>
            <a:r>
              <a:rPr lang="en-US" b="1" dirty="0"/>
              <a:t>∗ </a:t>
            </a:r>
            <a:r>
              <a:rPr lang="en-US" dirty="0"/>
              <a:t>data) {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</a:t>
            </a:r>
            <a:r>
              <a:rPr lang="en-US" i="1" dirty="0" err="1"/>
              <a:t>foobar</a:t>
            </a:r>
            <a:r>
              <a:rPr lang="en-US" i="1" dirty="0"/>
              <a:t> code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95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be grouped into indexed collections </a:t>
            </a:r>
            <a:endParaRPr lang="en-US" dirty="0" smtClean="0"/>
          </a:p>
          <a:p>
            <a:r>
              <a:rPr lang="en-US" dirty="0" smtClean="0"/>
              <a:t>Basic </a:t>
            </a:r>
            <a:r>
              <a:rPr lang="en-US" dirty="0"/>
              <a:t>examples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block</a:t>
            </a:r>
          </a:p>
          <a:p>
            <a:pPr lvl="1"/>
            <a:r>
              <a:rPr lang="en-US" dirty="0" smtClean="0"/>
              <a:t>Chunk </a:t>
            </a:r>
            <a:r>
              <a:rPr lang="en-US" dirty="0"/>
              <a:t>of unstructured mesh</a:t>
            </a:r>
          </a:p>
          <a:p>
            <a:pPr lvl="1"/>
            <a:r>
              <a:rPr lang="en-US" dirty="0" smtClean="0"/>
              <a:t>Portion </a:t>
            </a:r>
            <a:r>
              <a:rPr lang="en-US" dirty="0"/>
              <a:t>of distributed data structure </a:t>
            </a:r>
            <a:endParaRPr lang="en-US" dirty="0" smtClean="0"/>
          </a:p>
          <a:p>
            <a:pPr lvl="1"/>
            <a:r>
              <a:rPr lang="en-US" dirty="0" smtClean="0"/>
              <a:t>Volume </a:t>
            </a:r>
            <a:r>
              <a:rPr lang="en-US" dirty="0"/>
              <a:t>of simulation space</a:t>
            </a:r>
          </a:p>
          <a:p>
            <a:r>
              <a:rPr lang="en-US" dirty="0"/>
              <a:t>Advanced Examples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portions of computation</a:t>
            </a:r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among basic objects or underlying entities</a:t>
            </a:r>
          </a:p>
        </p:txBody>
      </p:sp>
    </p:spTree>
    <p:extLst>
      <p:ext uri="{BB962C8B-B14F-4D97-AF65-F5344CB8AC3E}">
        <p14:creationId xmlns:p14="http://schemas.microsoft.com/office/powerpoint/2010/main" val="13937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Harnessing Parallelism: Challenges </a:t>
            </a:r>
            <a:br>
              <a:rPr lang="en-US" sz="3600" dirty="0"/>
            </a:br>
            <a:r>
              <a:rPr lang="en-US" sz="2200" dirty="0" smtClean="0"/>
              <a:t>Next-generation Applications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for strong scaling</a:t>
            </a:r>
          </a:p>
          <a:p>
            <a:pPr lvl="1"/>
            <a:r>
              <a:rPr lang="en-US" dirty="0" smtClean="0"/>
              <a:t>Faster solutions (not just larger problems)</a:t>
            </a:r>
          </a:p>
          <a:p>
            <a:r>
              <a:rPr lang="en-US" dirty="0" smtClean="0"/>
              <a:t>Application Characteristics</a:t>
            </a:r>
          </a:p>
          <a:p>
            <a:pPr lvl="1"/>
            <a:r>
              <a:rPr lang="en-US" dirty="0" smtClean="0"/>
              <a:t>Multi-resolution</a:t>
            </a:r>
          </a:p>
          <a:p>
            <a:pPr lvl="2"/>
            <a:r>
              <a:rPr lang="en-US" dirty="0" smtClean="0"/>
              <a:t>Adaptive, spatial and temporal resolutions</a:t>
            </a:r>
          </a:p>
          <a:p>
            <a:pPr lvl="2"/>
            <a:r>
              <a:rPr lang="en-US" dirty="0" smtClean="0"/>
              <a:t>Dynamic/adaptive refinements: to handle application variation</a:t>
            </a:r>
          </a:p>
          <a:p>
            <a:pPr lvl="1"/>
            <a:r>
              <a:rPr lang="en-US" dirty="0" smtClean="0"/>
              <a:t>Multi-module (multi-physics)</a:t>
            </a:r>
          </a:p>
          <a:p>
            <a:pPr lvl="2"/>
            <a:r>
              <a:rPr lang="en-US" dirty="0" smtClean="0"/>
              <a:t>Complex physics in multiple, interacting modules</a:t>
            </a:r>
          </a:p>
          <a:p>
            <a:pPr lvl="1"/>
            <a:r>
              <a:rPr lang="en-US" dirty="0" smtClean="0"/>
              <a:t>Adapt to a volatile computational environment</a:t>
            </a:r>
          </a:p>
          <a:p>
            <a:pPr lvl="1"/>
            <a:r>
              <a:rPr lang="en-US" dirty="0" smtClean="0"/>
              <a:t>Exploit heterogeneous architecture</a:t>
            </a:r>
          </a:p>
          <a:p>
            <a:pPr lvl="1"/>
            <a:r>
              <a:rPr lang="en-US" dirty="0" smtClean="0"/>
              <a:t>Deal with thermal and energy considerations</a:t>
            </a:r>
          </a:p>
          <a:p>
            <a:r>
              <a:rPr lang="en-US" dirty="0" smtClean="0"/>
              <a:t>So? Consequences:</a:t>
            </a:r>
          </a:p>
          <a:p>
            <a:pPr lvl="1"/>
            <a:r>
              <a:rPr lang="en-US" dirty="0" smtClean="0"/>
              <a:t>Must support automated resource management</a:t>
            </a:r>
          </a:p>
          <a:p>
            <a:pPr lvl="1"/>
            <a:r>
              <a:rPr lang="en-US" dirty="0" smtClean="0"/>
              <a:t>Must support interoperability and parallel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6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Collections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73"/>
            <a:ext cx="8229600" cy="2941966"/>
          </a:xfrm>
        </p:spPr>
        <p:txBody>
          <a:bodyPr/>
          <a:lstStyle/>
          <a:p>
            <a:r>
              <a:rPr lang="en-US" dirty="0"/>
              <a:t>Structured: 1D, 2D, . . . , 6D </a:t>
            </a:r>
            <a:endParaRPr lang="en-US" dirty="0" smtClean="0"/>
          </a:p>
          <a:p>
            <a:r>
              <a:rPr lang="en-US" dirty="0" smtClean="0"/>
              <a:t>Unstructured</a:t>
            </a:r>
            <a:r>
              <a:rPr lang="en-US" dirty="0"/>
              <a:t>: Anything </a:t>
            </a:r>
            <a:r>
              <a:rPr lang="en-US" dirty="0" err="1"/>
              <a:t>hashable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Dense</a:t>
            </a:r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Static - all created at once 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- elements come and go</a:t>
            </a:r>
          </a:p>
        </p:txBody>
      </p:sp>
    </p:spTree>
    <p:extLst>
      <p:ext uri="{BB962C8B-B14F-4D97-AF65-F5344CB8AC3E}">
        <p14:creationId xmlns:p14="http://schemas.microsoft.com/office/powerpoint/2010/main" val="3419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498"/>
            <a:ext cx="8229600" cy="4456616"/>
          </a:xfrm>
          <a:solidFill>
            <a:srgbClr val="CCD1D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∗);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array</a:t>
            </a:r>
            <a:r>
              <a:rPr lang="en-US" dirty="0" smtClean="0"/>
              <a:t> </a:t>
            </a:r>
            <a:r>
              <a:rPr lang="en-US" dirty="0"/>
              <a:t>[1D] hello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hello(</a:t>
            </a:r>
            <a:r>
              <a:rPr lang="en-US" b="1" dirty="0" err="1"/>
              <a:t>int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printHello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5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Chare</a:t>
            </a:r>
            <a:r>
              <a:rPr lang="en-US" dirty="0"/>
              <a:t> Array: Hello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5574"/>
            <a:ext cx="8229600" cy="5582648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#</a:t>
            </a:r>
            <a:r>
              <a:rPr lang="en-US" b="1" dirty="0"/>
              <a:t>include </a:t>
            </a:r>
            <a:r>
              <a:rPr lang="en-US" dirty="0"/>
              <a:t>”</a:t>
            </a:r>
            <a:r>
              <a:rPr lang="en-US" dirty="0" err="1"/>
              <a:t>arr.decl.h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dirty="0"/>
              <a:t>Main : </a:t>
            </a:r>
            <a:r>
              <a:rPr lang="en-US" dirty="0" err="1"/>
              <a:t>CBase</a:t>
            </a:r>
            <a:r>
              <a:rPr lang="en-US" dirty="0"/>
              <a:t> Main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arraySize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-&gt;</a:t>
            </a:r>
            <a:r>
              <a:rPr lang="en-US" dirty="0" err="1" smtClean="0"/>
              <a:t>argv</a:t>
            </a:r>
            <a:r>
              <a:rPr lang="en-US" dirty="0" smtClean="0"/>
              <a:t>[1]);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CProxy_hello</a:t>
            </a:r>
            <a:r>
              <a:rPr lang="en-US" dirty="0" smtClean="0"/>
              <a:t> p = </a:t>
            </a:r>
            <a:r>
              <a:rPr lang="en-US" dirty="0" err="1" smtClean="0"/>
              <a:t>CProxy_hello</a:t>
            </a:r>
            <a:r>
              <a:rPr lang="en-US" dirty="0" smtClean="0"/>
              <a:t>::</a:t>
            </a:r>
            <a:r>
              <a:rPr lang="en-US" dirty="0" err="1" smtClean="0"/>
              <a:t>ckNew</a:t>
            </a:r>
            <a:r>
              <a:rPr lang="en-US" dirty="0" smtClean="0"/>
              <a:t>(</a:t>
            </a:r>
            <a:r>
              <a:rPr lang="en-US" dirty="0" err="1" smtClean="0"/>
              <a:t>arraySize</a:t>
            </a:r>
            <a:r>
              <a:rPr lang="en-US" dirty="0" smtClean="0"/>
              <a:t>, </a:t>
            </a:r>
            <a:r>
              <a:rPr lang="en-US" dirty="0" err="1" smtClean="0"/>
              <a:t>arraySize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p[0].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dirty="0" smtClean="0"/>
              <a:t> hello : </a:t>
            </a:r>
            <a:r>
              <a:rPr lang="en-US" dirty="0" err="1" smtClean="0"/>
              <a:t>CBase_hello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hello(</a:t>
            </a:r>
            <a:r>
              <a:rPr lang="en-US" b="1" dirty="0" err="1" smtClean="0"/>
              <a:t>int</a:t>
            </a:r>
            <a:r>
              <a:rPr lang="en-US" dirty="0" smtClean="0"/>
              <a:t> n) : </a:t>
            </a:r>
            <a:r>
              <a:rPr lang="en-US" dirty="0" err="1" smtClean="0"/>
              <a:t>arraySize</a:t>
            </a:r>
            <a:r>
              <a:rPr lang="en-US" dirty="0" smtClean="0"/>
              <a:t>(n)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hello(</a:t>
            </a:r>
            <a:r>
              <a:rPr lang="en-US" dirty="0" err="1" smtClean="0"/>
              <a:t>CkMigrateMessage</a:t>
            </a:r>
            <a:r>
              <a:rPr lang="en-US" dirty="0" smtClean="0"/>
              <a:t>*) {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printHello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CkPrintf</a:t>
            </a:r>
            <a:r>
              <a:rPr lang="en-US" dirty="0" smtClean="0"/>
              <a:t>(“PE[%d]: hello from p[%d]\n”, </a:t>
            </a:r>
            <a:r>
              <a:rPr lang="en-US" dirty="0" err="1" smtClean="0"/>
              <a:t>CkMyPe</a:t>
            </a:r>
            <a:r>
              <a:rPr lang="en-US" dirty="0" smtClean="0"/>
              <a:t>(), </a:t>
            </a:r>
            <a:r>
              <a:rPr lang="en-US" dirty="0" err="1" smtClean="0"/>
              <a:t>thisIndex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if </a:t>
            </a:r>
            <a:r>
              <a:rPr lang="en-US" dirty="0" smtClean="0"/>
              <a:t>(</a:t>
            </a:r>
            <a:r>
              <a:rPr lang="en-US" dirty="0" err="1" smtClean="0"/>
              <a:t>thisIndex</a:t>
            </a:r>
            <a:r>
              <a:rPr lang="en-US" dirty="0" smtClean="0"/>
              <a:t> == </a:t>
            </a:r>
            <a:r>
              <a:rPr lang="en-US" dirty="0" err="1" smtClean="0"/>
              <a:t>arraySize</a:t>
            </a:r>
            <a:r>
              <a:rPr lang="en-US" dirty="0" smtClean="0"/>
              <a:t> – 1) </a:t>
            </a:r>
            <a:r>
              <a:rPr lang="en-US" dirty="0" err="1" smtClean="0"/>
              <a:t>CkExit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/>
              <a:t>else</a:t>
            </a:r>
            <a:r>
              <a:rPr lang="en-US" dirty="0" smtClean="0"/>
              <a:t>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thisIndex</a:t>
            </a:r>
            <a:r>
              <a:rPr lang="en-US" dirty="0" smtClean="0"/>
              <a:t> + 1].</a:t>
            </a:r>
            <a:r>
              <a:rPr lang="en-US" dirty="0" err="1" smtClean="0"/>
              <a:t>printHello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private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arraySize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#include</a:t>
            </a:r>
            <a:r>
              <a:rPr lang="en-US" dirty="0" smtClean="0"/>
              <a:t> “</a:t>
            </a:r>
            <a:r>
              <a:rPr lang="en-US" dirty="0" err="1" smtClean="0"/>
              <a:t>arr.def.h</a:t>
            </a:r>
            <a:r>
              <a:rPr lang="en-US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8379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 Array Projections Timeline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9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Add -</a:t>
            </a:r>
            <a:r>
              <a:rPr lang="en-US" dirty="0" err="1"/>
              <a:t>tracemode</a:t>
            </a:r>
            <a:r>
              <a:rPr lang="en-US" dirty="0"/>
              <a:t> projections to link line to enable tracing</a:t>
            </a:r>
          </a:p>
          <a:p>
            <a:r>
              <a:rPr lang="en-US" dirty="0"/>
              <a:t>Run Projections tool to load trace log files and visualize performance</a:t>
            </a:r>
          </a:p>
        </p:txBody>
      </p:sp>
      <p:pic>
        <p:nvPicPr>
          <p:cNvPr id="8" name="Content Placeholder 7" descr="arrayHelloTimeline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23" b="-12023"/>
          <a:stretch>
            <a:fillRect/>
          </a:stretch>
        </p:blipFill>
        <p:spPr>
          <a:xfrm>
            <a:off x="138113" y="1835150"/>
            <a:ext cx="8858250" cy="364013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5474535"/>
            <a:ext cx="8229600" cy="862141"/>
          </a:xfrm>
        </p:spPr>
        <p:txBody>
          <a:bodyPr/>
          <a:lstStyle/>
          <a:p>
            <a:r>
              <a:rPr lang="en-US" dirty="0" err="1"/>
              <a:t>arrayHello</a:t>
            </a:r>
            <a:r>
              <a:rPr lang="en-US" dirty="0"/>
              <a:t> on BG/Q 16 Nodes, mode c16, 1024 elements (4 per process)</a:t>
            </a:r>
          </a:p>
        </p:txBody>
      </p:sp>
    </p:spTree>
    <p:extLst>
      <p:ext uri="{BB962C8B-B14F-4D97-AF65-F5344CB8AC3E}">
        <p14:creationId xmlns:p14="http://schemas.microsoft.com/office/powerpoint/2010/main" val="314055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 </a:t>
            </a:r>
            <a:r>
              <a:rPr lang="en-US" dirty="0" err="1"/>
              <a:t>Chare</a:t>
            </a:r>
            <a:r>
              <a:rPr lang="en-US" dirty="0"/>
              <a:t> Array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09977"/>
            <a:ext cx="8229600" cy="497577"/>
          </a:xfrm>
        </p:spPr>
        <p:txBody>
          <a:bodyPr/>
          <a:lstStyle/>
          <a:p>
            <a:r>
              <a:rPr lang="en-US" dirty="0" smtClean="0"/>
              <a:t>.ci file: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1433599"/>
            <a:ext cx="8229600" cy="2149828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[1d] foo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</a:t>
            </a:r>
            <a:r>
              <a:rPr lang="en-US" dirty="0" smtClean="0"/>
              <a:t> </a:t>
            </a:r>
            <a:r>
              <a:rPr lang="en-US" dirty="0"/>
              <a:t>foo(); // constructor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array </a:t>
            </a:r>
            <a:r>
              <a:rPr lang="en-US" dirty="0"/>
              <a:t>[2d] bar {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 smtClean="0"/>
              <a:t>entry </a:t>
            </a:r>
            <a:r>
              <a:rPr lang="en-US" dirty="0"/>
              <a:t>bar(); // constructor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i="1" dirty="0" smtClean="0"/>
              <a:t>/</a:t>
            </a:r>
            <a:r>
              <a:rPr lang="en-US" i="1" dirty="0"/>
              <a:t>/ ... entry methods ...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583427"/>
            <a:ext cx="8229600" cy="516838"/>
          </a:xfrm>
        </p:spPr>
        <p:txBody>
          <a:bodyPr/>
          <a:lstStyle/>
          <a:p>
            <a:r>
              <a:rPr lang="en-US" dirty="0" smtClean="0"/>
              <a:t>.C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100265"/>
            <a:ext cx="8229600" cy="2417321"/>
          </a:xfrm>
          <a:solidFill>
            <a:srgbClr val="CCD1D9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foo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foo </a:t>
            </a:r>
            <a:r>
              <a:rPr lang="en-US" dirty="0"/>
              <a:t>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foo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}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   /</a:t>
            </a:r>
            <a:r>
              <a:rPr lang="en-US" i="1" dirty="0"/>
              <a:t>/ ... entry methods </a:t>
            </a:r>
            <a:r>
              <a:rPr lang="en-US" i="1" dirty="0" smtClean="0"/>
              <a:t>…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; 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struct</a:t>
            </a:r>
            <a:r>
              <a:rPr lang="en-US" dirty="0"/>
              <a:t> bar : </a:t>
            </a: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CBase</a:t>
            </a:r>
            <a:r>
              <a:rPr lang="en-US" dirty="0"/>
              <a:t> </a:t>
            </a:r>
            <a:r>
              <a:rPr lang="en-US" dirty="0" smtClean="0"/>
              <a:t>bar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bar</a:t>
            </a:r>
            <a:r>
              <a:rPr lang="en-US" dirty="0"/>
              <a:t>() { }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bar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∗) { </a:t>
            </a:r>
            <a:r>
              <a:rPr lang="en-US" dirty="0" smtClean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6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</a:t>
            </a:r>
            <a:r>
              <a:rPr lang="en-US" dirty="0" err="1"/>
              <a:t>Chare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81714"/>
            <a:ext cx="8229600" cy="788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Constructed much like a regular </a:t>
            </a:r>
            <a:r>
              <a:rPr lang="en-US" dirty="0" err="1"/>
              <a:t>chare</a:t>
            </a:r>
            <a:endParaRPr lang="en-US" dirty="0"/>
          </a:p>
          <a:p>
            <a:r>
              <a:rPr lang="en-US" dirty="0"/>
              <a:t>The size of each dimension is passed to the constructor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" y="2118422"/>
            <a:ext cx="8229600" cy="1366210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someMethod</a:t>
            </a:r>
            <a:r>
              <a:rPr lang="en-US" dirty="0"/>
              <a:t>()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foo::</a:t>
            </a:r>
            <a:r>
              <a:rPr lang="en-US" dirty="0" err="1"/>
              <a:t>ckNew</a:t>
            </a:r>
            <a:r>
              <a:rPr lang="en-US" dirty="0"/>
              <a:t>(10);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CProxy</a:t>
            </a:r>
            <a:r>
              <a:rPr lang="en-US" dirty="0" smtClean="0"/>
              <a:t> </a:t>
            </a:r>
            <a:r>
              <a:rPr lang="en-US" dirty="0"/>
              <a:t>bar::</a:t>
            </a:r>
            <a:r>
              <a:rPr lang="en-US" dirty="0" err="1"/>
              <a:t>ckNew</a:t>
            </a:r>
            <a:r>
              <a:rPr lang="en-US" dirty="0"/>
              <a:t>(5, 5);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57200" y="3484632"/>
            <a:ext cx="8229600" cy="4097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proxy may be retained: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57200" y="4096612"/>
            <a:ext cx="8229600" cy="351889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CProxy</a:t>
            </a:r>
            <a:r>
              <a:rPr lang="en-US" dirty="0"/>
              <a:t> foo </a:t>
            </a:r>
            <a:r>
              <a:rPr lang="en-US" dirty="0" err="1"/>
              <a:t>myFoo</a:t>
            </a:r>
            <a:r>
              <a:rPr lang="en-US" dirty="0"/>
              <a:t> = </a:t>
            </a:r>
            <a:r>
              <a:rPr lang="en-US" dirty="0" err="1"/>
              <a:t>CProxy</a:t>
            </a:r>
            <a:r>
              <a:rPr lang="en-US" dirty="0"/>
              <a:t> foo::</a:t>
            </a:r>
            <a:r>
              <a:rPr lang="en-US" dirty="0" err="1"/>
              <a:t>ckNew</a:t>
            </a:r>
            <a:r>
              <a:rPr lang="en-US" dirty="0"/>
              <a:t>(10)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631795"/>
            <a:ext cx="8229600" cy="67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proxy represents the entire array, and may be indexed to obtain a proxy to an individual element in the array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5534170"/>
            <a:ext cx="8229600" cy="35188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myFoo</a:t>
            </a:r>
            <a:r>
              <a:rPr lang="en-US" dirty="0"/>
              <a:t>[4].</a:t>
            </a:r>
            <a:r>
              <a:rPr lang="en-US" dirty="0" err="1"/>
              <a:t>invokeEntry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3639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84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76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23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Harnessing Parallelism: Challenges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Programming Models: MPI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successful</a:t>
            </a:r>
          </a:p>
          <a:p>
            <a:r>
              <a:rPr lang="en-US" dirty="0"/>
              <a:t>Universally used</a:t>
            </a:r>
          </a:p>
          <a:p>
            <a:r>
              <a:rPr lang="en-US" dirty="0"/>
              <a:t>Has supported application evolution from </a:t>
            </a:r>
            <a:r>
              <a:rPr lang="en-US" dirty="0" err="1"/>
              <a:t>gigascale</a:t>
            </a:r>
            <a:r>
              <a:rPr lang="en-US" dirty="0"/>
              <a:t> to </a:t>
            </a:r>
            <a:r>
              <a:rPr lang="en-US" dirty="0" err="1"/>
              <a:t>petascale</a:t>
            </a:r>
            <a:endParaRPr lang="en-US" dirty="0"/>
          </a:p>
          <a:p>
            <a:r>
              <a:rPr lang="en-US" dirty="0"/>
              <a:t>Library</a:t>
            </a:r>
          </a:p>
          <a:p>
            <a:r>
              <a:rPr lang="en-US" dirty="0"/>
              <a:t>Communication primitives</a:t>
            </a:r>
          </a:p>
          <a:p>
            <a:r>
              <a:rPr lang="en-US" dirty="0"/>
              <a:t>MPI does not directly support automated resource management (e.g. load balancing, fault tolerance, etc.)</a:t>
            </a:r>
          </a:p>
        </p:txBody>
      </p:sp>
    </p:spTree>
    <p:extLst>
      <p:ext uri="{BB962C8B-B14F-4D97-AF65-F5344CB8AC3E}">
        <p14:creationId xmlns:p14="http://schemas.microsoft.com/office/powerpoint/2010/main" val="872294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67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046"/>
            <a:ext cx="9144000" cy="4231132"/>
          </a:xfrm>
        </p:spPr>
        <p:txBody>
          <a:bodyPr numCol="2"/>
          <a:lstStyle/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/>
            </a:pPr>
            <a:r>
              <a:rPr lang="en-US" dirty="0" smtClean="0"/>
              <a:t>Introduction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Design</a:t>
            </a:r>
          </a:p>
          <a:p>
            <a:pPr marL="681038" lvl="1" indent="-276225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Execution Model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Hello World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Benefits of Charm++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2"/>
            </a:pPr>
            <a:r>
              <a:rPr lang="en-US" dirty="0" smtClean="0"/>
              <a:t>Charm++ Basics</a:t>
            </a:r>
          </a:p>
          <a:p>
            <a:pPr marL="681038" lvl="1" indent="-331788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smtClean="0"/>
              <a:t>Object Collections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Overdecomposition</a:t>
            </a:r>
            <a:endParaRPr lang="en-US" dirty="0" smtClean="0"/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5"/>
            </a:pPr>
            <a:r>
              <a:rPr lang="en-US" dirty="0" err="1" smtClean="0"/>
              <a:t>Migratability</a:t>
            </a:r>
            <a:endParaRPr lang="en-US" dirty="0" smtClean="0"/>
          </a:p>
          <a:p>
            <a:pPr marL="681038" lvl="1" indent="-385763"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dirty="0" err="1" smtClean="0"/>
              <a:t>Checkpointing</a:t>
            </a:r>
            <a:r>
              <a:rPr lang="en-US" dirty="0" smtClean="0"/>
              <a:t> and Resilience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Structured Dagger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Application Design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Performance Tuning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Using Dynamic Load Balancing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Interoperability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Debugging</a:t>
            </a:r>
          </a:p>
          <a:p>
            <a:pPr marL="681038" indent="-681038">
              <a:buClr>
                <a:srgbClr val="0000FF"/>
              </a:buClr>
              <a:buSzPct val="100000"/>
              <a:buFont typeface="+mj-lt"/>
              <a:buAutoNum type="arabicParenR" startAt="7"/>
            </a:pPr>
            <a:r>
              <a:rPr lang="en-US" dirty="0" smtClean="0"/>
              <a:t>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189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Chares</a:t>
            </a:r>
            <a:r>
              <a:rPr lang="en-US" dirty="0" smtClean="0"/>
              <a:t> are reactive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we described Charm++ so far, a </a:t>
            </a:r>
            <a:r>
              <a:rPr lang="en-US" dirty="0" err="1"/>
              <a:t>chare</a:t>
            </a:r>
            <a:r>
              <a:rPr lang="en-US" dirty="0"/>
              <a:t> is a reactive entity:</a:t>
            </a:r>
          </a:p>
          <a:p>
            <a:pPr lvl="1"/>
            <a:r>
              <a:rPr lang="en-US" dirty="0"/>
              <a:t>If it gets this method invocation, it does this action,</a:t>
            </a:r>
          </a:p>
          <a:p>
            <a:pPr lvl="1"/>
            <a:r>
              <a:rPr lang="en-US" dirty="0"/>
              <a:t>If it gets that method invocation then it does that action</a:t>
            </a:r>
          </a:p>
          <a:p>
            <a:pPr lvl="1"/>
            <a:r>
              <a:rPr lang="en-US" dirty="0"/>
              <a:t>But what does it do?</a:t>
            </a:r>
          </a:p>
          <a:p>
            <a:pPr lvl="1"/>
            <a:r>
              <a:rPr lang="en-US" dirty="0"/>
              <a:t>In typical programs, </a:t>
            </a:r>
            <a:r>
              <a:rPr lang="en-US" dirty="0" err="1"/>
              <a:t>chares</a:t>
            </a:r>
            <a:r>
              <a:rPr lang="en-US" dirty="0"/>
              <a:t> have a life-cycle</a:t>
            </a:r>
          </a:p>
          <a:p>
            <a:r>
              <a:rPr lang="en-US" dirty="0"/>
              <a:t>How to express the life-cycle of a </a:t>
            </a:r>
            <a:r>
              <a:rPr lang="en-US" dirty="0" err="1"/>
              <a:t>chare</a:t>
            </a:r>
            <a:r>
              <a:rPr lang="en-US" dirty="0"/>
              <a:t> in code?</a:t>
            </a:r>
          </a:p>
          <a:p>
            <a:pPr lvl="1"/>
            <a:r>
              <a:rPr lang="en-US" dirty="0"/>
              <a:t>Only when it exists</a:t>
            </a:r>
          </a:p>
          <a:p>
            <a:pPr lvl="2"/>
            <a:r>
              <a:rPr lang="en-US" dirty="0"/>
              <a:t>i.e.  some chars may be truly reactive, and the programmer does not know the life cycle</a:t>
            </a:r>
          </a:p>
          <a:p>
            <a:pPr lvl="1"/>
            <a:r>
              <a:rPr lang="en-US" dirty="0"/>
              <a:t>But when it exists, its form is:</a:t>
            </a:r>
          </a:p>
          <a:p>
            <a:pPr lvl="2"/>
            <a:r>
              <a:rPr lang="en-US" dirty="0"/>
              <a:t>Computations depend on remote method invocations, and completion of other local computations</a:t>
            </a:r>
          </a:p>
          <a:p>
            <a:pPr lvl="2"/>
            <a:r>
              <a:rPr lang="en-US" dirty="0"/>
              <a:t>A DAG (Directed Acyclic Graph)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Fibonacci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439"/>
            <a:ext cx="8229600" cy="421492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dirty="0"/>
              <a:t> fib {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mainchare</a:t>
            </a:r>
            <a:r>
              <a:rPr lang="en-US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value);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604267"/>
          </a:xfrm>
        </p:spPr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35"/>
            <a:ext cx="8229600" cy="5585837"/>
          </a:xfrm>
          <a:solidFill>
            <a:srgbClr val="CCD1D9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en-US" sz="1600" dirty="0" smtClean="0"/>
              <a:t>Main : </a:t>
            </a:r>
            <a:r>
              <a:rPr lang="en-US" sz="1600" b="1" dirty="0" smtClean="0"/>
              <a:t>public </a:t>
            </a:r>
            <a:r>
              <a:rPr lang="en-US" sz="1600" dirty="0" err="1" smtClean="0"/>
              <a:t>CBase</a:t>
            </a:r>
            <a:r>
              <a:rPr lang="en-US" sz="1600" dirty="0" smtClean="0"/>
              <a:t>  Main {</a:t>
            </a:r>
          </a:p>
          <a:p>
            <a:pPr marL="0" indent="0">
              <a:buNone/>
            </a:pPr>
            <a:r>
              <a:rPr lang="en-US" sz="1600" b="1" dirty="0" smtClean="0"/>
              <a:t>public</a:t>
            </a:r>
            <a:r>
              <a:rPr lang="en-US" sz="1600" dirty="0"/>
              <a:t>: Main(</a:t>
            </a:r>
            <a:r>
              <a:rPr lang="en-US" sz="1600" dirty="0" err="1"/>
              <a:t>CkArgMsg</a:t>
            </a:r>
            <a:r>
              <a:rPr lang="en-US" sz="1600" dirty="0"/>
              <a:t>∗  m) {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</a:t>
            </a:r>
            <a:r>
              <a:rPr lang="en-US" sz="1600" dirty="0" err="1"/>
              <a:t>atoi</a:t>
            </a:r>
            <a:r>
              <a:rPr lang="en-US" sz="1600" dirty="0"/>
              <a:t>(m−&gt;</a:t>
            </a:r>
            <a:r>
              <a:rPr lang="en-US" sz="1600" dirty="0" err="1"/>
              <a:t>argv</a:t>
            </a:r>
            <a:r>
              <a:rPr lang="en-US" sz="1600" dirty="0"/>
              <a:t>[1]), </a:t>
            </a:r>
            <a:r>
              <a:rPr lang="en-US" sz="1600" b="1" dirty="0"/>
              <a:t>true</a:t>
            </a:r>
            <a:r>
              <a:rPr lang="en-US" sz="1600" dirty="0"/>
              <a:t>, </a:t>
            </a:r>
            <a:r>
              <a:rPr lang="en-US" sz="1600" dirty="0" err="1"/>
              <a:t>CProxy</a:t>
            </a:r>
            <a:r>
              <a:rPr lang="en-US" sz="1600" dirty="0"/>
              <a:t>  Fib());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</a:p>
          <a:p>
            <a:pPr marL="0" indent="0">
              <a:buNone/>
            </a:pPr>
            <a:r>
              <a:rPr lang="en-US" sz="1600" dirty="0" smtClean="0"/>
              <a:t>};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class </a:t>
            </a:r>
            <a:r>
              <a:rPr lang="en-US" sz="1600" dirty="0"/>
              <a:t>Fib : </a:t>
            </a:r>
            <a:r>
              <a:rPr lang="en-US" sz="1600" b="1" dirty="0"/>
              <a:t>public </a:t>
            </a:r>
            <a:r>
              <a:rPr lang="en-US" sz="1600" dirty="0" err="1"/>
              <a:t>CBase</a:t>
            </a:r>
            <a:r>
              <a:rPr lang="en-US" sz="1600" dirty="0"/>
              <a:t>  Fib {</a:t>
            </a:r>
          </a:p>
          <a:p>
            <a:pPr marL="0" indent="0">
              <a:buNone/>
            </a:pPr>
            <a:r>
              <a:rPr lang="en-US" sz="1600" b="1" dirty="0"/>
              <a:t>public</a:t>
            </a:r>
            <a:r>
              <a:rPr lang="en-US" sz="1600" dirty="0"/>
              <a:t>: </a:t>
            </a:r>
            <a:r>
              <a:rPr lang="en-US" sz="1600" dirty="0" err="1"/>
              <a:t>CProxy</a:t>
            </a:r>
            <a:r>
              <a:rPr lang="en-US" sz="1600" dirty="0"/>
              <a:t>  Fib parent;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;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result, count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Fib</a:t>
            </a:r>
            <a:r>
              <a:rPr lang="en-US" sz="1600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/>
              <a:t>n, </a:t>
            </a:r>
            <a:r>
              <a:rPr lang="en-US" sz="1600" b="1" dirty="0" err="1"/>
              <a:t>bool</a:t>
            </a:r>
            <a:r>
              <a:rPr lang="en-US" sz="1600" b="1" dirty="0"/>
              <a:t> </a:t>
            </a:r>
            <a:r>
              <a:rPr lang="en-US" sz="1600" dirty="0" err="1"/>
              <a:t>isRoot</a:t>
            </a:r>
            <a:r>
              <a:rPr lang="en-US" sz="1600" dirty="0"/>
              <a:t>  , </a:t>
            </a:r>
            <a:r>
              <a:rPr lang="en-US" sz="1600" dirty="0" err="1"/>
              <a:t>CProxy</a:t>
            </a:r>
            <a:r>
              <a:rPr lang="en-US" sz="1600" dirty="0"/>
              <a:t>  Fib parent  )</a:t>
            </a:r>
          </a:p>
          <a:p>
            <a:pPr marL="0" indent="0">
              <a:buNone/>
            </a:pPr>
            <a:r>
              <a:rPr lang="en-US" sz="1600" dirty="0" smtClean="0"/>
              <a:t>        : </a:t>
            </a:r>
            <a:r>
              <a:rPr lang="en-US" sz="1600" dirty="0"/>
              <a:t>parent(parent  ), </a:t>
            </a:r>
            <a:r>
              <a:rPr lang="en-US" sz="1600" dirty="0" err="1"/>
              <a:t>isRoot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  ), result(0), count(2)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(n &lt; 2) respond(n);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else </a:t>
            </a: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− 1,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</a:t>
            </a:r>
            <a:r>
              <a:rPr lang="en-US" sz="1600" dirty="0" err="1" smtClean="0"/>
              <a:t>CProxy</a:t>
            </a:r>
            <a:r>
              <a:rPr lang="en-US" sz="1600" dirty="0" smtClean="0"/>
              <a:t>  </a:t>
            </a:r>
            <a:r>
              <a:rPr lang="en-US" sz="1600" dirty="0"/>
              <a:t>Fib::</a:t>
            </a:r>
            <a:r>
              <a:rPr lang="en-US" sz="1600" dirty="0" err="1"/>
              <a:t>ckNew</a:t>
            </a:r>
            <a:r>
              <a:rPr lang="en-US" sz="1600" dirty="0"/>
              <a:t>(n − 2, </a:t>
            </a:r>
            <a:r>
              <a:rPr lang="en-US" sz="1600" b="1" dirty="0"/>
              <a:t>false</a:t>
            </a:r>
            <a:r>
              <a:rPr lang="en-US" sz="1600" dirty="0"/>
              <a:t>, </a:t>
            </a:r>
            <a:r>
              <a:rPr lang="en-US" sz="1600" dirty="0" err="1"/>
              <a:t>thisProxy</a:t>
            </a:r>
            <a:r>
              <a:rPr lang="en-US" sz="1600" dirty="0"/>
              <a:t>)</a:t>
            </a:r>
            <a:r>
              <a:rPr lang="en-US" sz="1600" dirty="0" smtClean="0"/>
              <a:t>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   </a:t>
            </a:r>
            <a:r>
              <a:rPr lang="en-US" sz="1600" b="1" dirty="0" smtClean="0"/>
              <a:t>void </a:t>
            </a:r>
            <a:r>
              <a:rPr lang="en-US" sz="1600" dirty="0"/>
              <a:t>respond(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err="1"/>
              <a:t>val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result </a:t>
            </a:r>
            <a:r>
              <a:rPr lang="en-US" sz="1600" dirty="0"/>
              <a:t>+= </a:t>
            </a:r>
            <a:r>
              <a:rPr lang="en-US" sz="1600" dirty="0" err="1"/>
              <a:t>val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</a:t>
            </a:r>
            <a:r>
              <a:rPr lang="en-US" sz="1600" b="1" dirty="0" smtClean="0"/>
              <a:t>if </a:t>
            </a:r>
            <a:r>
              <a:rPr lang="en-US" sz="1600" dirty="0"/>
              <a:t>(−−count == 0 || n &lt; 2) {</a:t>
            </a:r>
          </a:p>
          <a:p>
            <a:pPr marL="0" indent="0">
              <a:buNone/>
            </a:pPr>
            <a:r>
              <a:rPr lang="en-US" sz="1600" dirty="0" smtClean="0"/>
              <a:t>            </a:t>
            </a:r>
            <a:r>
              <a:rPr lang="en-US" sz="1600" b="1" dirty="0" smtClean="0"/>
              <a:t>if </a:t>
            </a:r>
            <a:r>
              <a:rPr lang="en-US" sz="1600" dirty="0"/>
              <a:t>(</a:t>
            </a:r>
            <a:r>
              <a:rPr lang="en-US" sz="1600" dirty="0" err="1"/>
              <a:t>isRoot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 smtClean="0"/>
              <a:t>                </a:t>
            </a:r>
            <a:r>
              <a:rPr lang="en-US" sz="1600" dirty="0" err="1" smtClean="0"/>
              <a:t>CkPrintf</a:t>
            </a:r>
            <a:r>
              <a:rPr lang="en-US" sz="1600" dirty="0"/>
              <a:t>(”Fibonacci number is: %d\n”, 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dirty="0" err="1" smtClean="0"/>
              <a:t>CkExit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 smtClean="0"/>
              <a:t>            } </a:t>
            </a:r>
            <a:r>
              <a:rPr lang="en-US" sz="1600" b="1" dirty="0"/>
              <a:t>else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            </a:t>
            </a:r>
            <a:r>
              <a:rPr lang="en-US" sz="1600" dirty="0" smtClean="0"/>
              <a:t>{ </a:t>
            </a:r>
            <a:r>
              <a:rPr lang="en-US" sz="1600" dirty="0" err="1"/>
              <a:t>parent.respond</a:t>
            </a:r>
            <a:r>
              <a:rPr lang="en-US" sz="1600" dirty="0"/>
              <a:t>(result);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r>
              <a:rPr lang="en-US" sz="1600" b="1" dirty="0" smtClean="0"/>
              <a:t>delete </a:t>
            </a:r>
            <a:r>
              <a:rPr lang="en-US" sz="1600" b="1" dirty="0"/>
              <a:t>this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            }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}</a:t>
            </a:r>
          </a:p>
          <a:p>
            <a:pPr marL="0" indent="0">
              <a:buNone/>
            </a:pPr>
            <a:r>
              <a:rPr lang="en-US" sz="1600" dirty="0" smtClean="0"/>
              <a:t>    }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};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 Fibonacci </a:t>
            </a:r>
            <a:r>
              <a:rPr lang="en-US" dirty="0" err="1" smtClean="0"/>
              <a:t>Chare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4698"/>
            <a:ext cx="8229600" cy="2871795"/>
          </a:xfrm>
        </p:spPr>
        <p:txBody>
          <a:bodyPr>
            <a:normAutofit/>
          </a:bodyPr>
          <a:lstStyle/>
          <a:p>
            <a:pPr marL="12700" marR="176403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Fi</a:t>
            </a:r>
            <a:r>
              <a:rPr lang="en-US" sz="2800" spc="15" dirty="0">
                <a:latin typeface="Times New Roman"/>
                <a:cs typeface="Times New Roman"/>
              </a:rPr>
              <a:t>b</a:t>
            </a:r>
            <a:r>
              <a:rPr lang="en-US" sz="2800" spc="-5" dirty="0">
                <a:latin typeface="Times New Roman"/>
                <a:cs typeface="Times New Roman"/>
              </a:rPr>
              <a:t>onacci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15" dirty="0" err="1">
                <a:latin typeface="Times New Roman"/>
                <a:cs typeface="Times New Roman"/>
              </a:rPr>
              <a:t>ch</a:t>
            </a:r>
            <a:r>
              <a:rPr lang="en-US" sz="2800" spc="-20" dirty="0" err="1">
                <a:latin typeface="Times New Roman"/>
                <a:cs typeface="Times New Roman"/>
              </a:rPr>
              <a:t>a</a:t>
            </a:r>
            <a:r>
              <a:rPr lang="en-US" sz="2800" dirty="0" err="1">
                <a:latin typeface="Times New Roman"/>
                <a:cs typeface="Times New Roman"/>
              </a:rPr>
              <a:t>re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gets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created</a:t>
            </a:r>
            <a:r>
              <a:rPr lang="en-US" sz="2800" spc="10" dirty="0">
                <a:latin typeface="Times New Roman"/>
                <a:cs typeface="Times New Roman"/>
              </a:rPr>
              <a:t> </a:t>
            </a:r>
            <a:endParaRPr lang="en-US" sz="2800" spc="10" dirty="0" smtClean="0">
              <a:latin typeface="Times New Roman"/>
              <a:cs typeface="Times New Roman"/>
            </a:endParaRPr>
          </a:p>
          <a:p>
            <a:pPr marL="12700" marR="1764030">
              <a:spcBef>
                <a:spcPts val="0"/>
              </a:spcBef>
            </a:pPr>
            <a:r>
              <a:rPr lang="en-US" sz="2800" spc="-55" dirty="0" smtClean="0">
                <a:latin typeface="Times New Roman"/>
                <a:cs typeface="Times New Roman"/>
              </a:rPr>
              <a:t>If</a:t>
            </a:r>
            <a:r>
              <a:rPr lang="en-US" sz="2800" spc="85" dirty="0" smtClean="0">
                <a:latin typeface="Times New Roman"/>
                <a:cs typeface="Times New Roman"/>
              </a:rPr>
              <a:t> </a:t>
            </a:r>
            <a:r>
              <a:rPr lang="en-US" sz="2800" spc="10" dirty="0">
                <a:latin typeface="Times New Roman"/>
                <a:cs typeface="Times New Roman"/>
              </a:rPr>
              <a:t>its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25" dirty="0">
                <a:latin typeface="Times New Roman"/>
                <a:cs typeface="Times New Roman"/>
              </a:rPr>
              <a:t>not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30" dirty="0">
                <a:latin typeface="Times New Roman"/>
                <a:cs typeface="Times New Roman"/>
              </a:rPr>
              <a:t>a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leaf,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fires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t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 err="1">
                <a:latin typeface="Times New Roman"/>
                <a:cs typeface="Times New Roman"/>
              </a:rPr>
              <a:t>ch</a:t>
            </a:r>
            <a:r>
              <a:rPr lang="en-US" sz="2000" spc="-20" dirty="0" err="1">
                <a:latin typeface="Times New Roman"/>
                <a:cs typeface="Times New Roman"/>
              </a:rPr>
              <a:t>a</a:t>
            </a:r>
            <a:r>
              <a:rPr lang="en-US" sz="2000" spc="-5" dirty="0" err="1">
                <a:latin typeface="Times New Roman"/>
                <a:cs typeface="Times New Roman"/>
              </a:rPr>
              <a:t>res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5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children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results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(</a:t>
            </a:r>
            <a:r>
              <a:rPr lang="en-US" sz="2000" spc="10" dirty="0">
                <a:latin typeface="Times New Roman"/>
                <a:cs typeface="Times New Roman"/>
              </a:rPr>
              <a:t>b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calling  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respond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compute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my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result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and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send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up,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</a:t>
            </a:r>
            <a:r>
              <a:rPr lang="en-US" sz="1800" spc="20" dirty="0">
                <a:latin typeface="Times New Roman"/>
                <a:cs typeface="Times New Roman"/>
              </a:rPr>
              <a:t>rint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it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But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our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logic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hidden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flags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counters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r>
              <a:rPr lang="en-US" sz="2000" i="1" spc="-85" dirty="0">
                <a:latin typeface="Times New Roman"/>
                <a:cs typeface="Times New Roman"/>
              </a:rPr>
              <a:t> </a:t>
            </a:r>
            <a:r>
              <a:rPr lang="en-US" sz="2000" i="1" spc="2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895350" lvl="1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800" spc="15" dirty="0">
                <a:latin typeface="Times New Roman"/>
                <a:cs typeface="Times New Roman"/>
              </a:rPr>
              <a:t>This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1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t</a:t>
            </a:r>
            <a:r>
              <a:rPr lang="en-US" sz="1800" spc="20" dirty="0">
                <a:latin typeface="Times New Roman"/>
                <a:cs typeface="Times New Roman"/>
              </a:rPr>
              <a:t>h</a:t>
            </a:r>
            <a:r>
              <a:rPr lang="en-US" sz="1800" spc="-15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ex</a:t>
            </a:r>
            <a:r>
              <a:rPr lang="en-US" sz="1800" spc="30" dirty="0">
                <a:latin typeface="Times New Roman"/>
                <a:cs typeface="Times New Roman"/>
              </a:rPr>
              <a:t>am</a:t>
            </a:r>
            <a:r>
              <a:rPr lang="en-US" sz="1800" spc="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le,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40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r>
              <a:rPr lang="en-US" sz="1800" i="1" spc="-75" dirty="0">
                <a:latin typeface="Times New Roman"/>
                <a:cs typeface="Times New Roman"/>
              </a:rPr>
              <a:t> </a:t>
            </a:r>
            <a:r>
              <a:rPr lang="en-US" sz="1800" i="1" spc="25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Lets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5" dirty="0">
                <a:latin typeface="Times New Roman"/>
                <a:cs typeface="Times New Roman"/>
              </a:rPr>
              <a:t>at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o</a:t>
            </a:r>
            <a:r>
              <a:rPr lang="en-US" sz="2000" spc="-45" dirty="0">
                <a:latin typeface="Times New Roman"/>
                <a:cs typeface="Times New Roman"/>
              </a:rPr>
              <a:t>w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75" dirty="0">
                <a:latin typeface="Times New Roman"/>
                <a:cs typeface="Times New Roman"/>
              </a:rPr>
              <a:t>w</a:t>
            </a:r>
            <a:r>
              <a:rPr lang="en-US" sz="2000" spc="-5" dirty="0">
                <a:latin typeface="Times New Roman"/>
                <a:cs typeface="Times New Roman"/>
              </a:rPr>
              <a:t>ould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l</a:t>
            </a:r>
            <a:r>
              <a:rPr lang="en-US" sz="2000" spc="-5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ok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with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little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notational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s</a:t>
            </a:r>
            <a:r>
              <a:rPr lang="en-US" sz="2000" spc="5" dirty="0" smtClean="0">
                <a:latin typeface="Times New Roman"/>
                <a:cs typeface="Times New Roman"/>
              </a:rPr>
              <a:t>u</a:t>
            </a:r>
            <a:r>
              <a:rPr lang="en-US" sz="2000" spc="10" dirty="0" smtClean="0">
                <a:latin typeface="Times New Roman"/>
                <a:cs typeface="Times New Roman"/>
              </a:rPr>
              <a:t>p</a:t>
            </a:r>
            <a:r>
              <a:rPr lang="en-US" sz="2000" spc="35" dirty="0" smtClean="0">
                <a:latin typeface="Times New Roman"/>
                <a:cs typeface="Times New Roman"/>
              </a:rPr>
              <a:t>p</a:t>
            </a:r>
            <a:r>
              <a:rPr lang="en-US" sz="2000" spc="-35" dirty="0" smtClean="0">
                <a:latin typeface="Times New Roman"/>
                <a:cs typeface="Times New Roman"/>
              </a:rPr>
              <a:t>o</a:t>
            </a:r>
            <a:r>
              <a:rPr lang="en-US" sz="2000" spc="40" dirty="0" smtClean="0">
                <a:latin typeface="Times New Roman"/>
                <a:cs typeface="Times New Roman"/>
              </a:rPr>
              <a:t>rt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980"/>
            <a:ext cx="8229600" cy="163382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when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spc="15" dirty="0">
                <a:latin typeface="Times New Roman"/>
                <a:cs typeface="Times New Roman"/>
              </a:rPr>
              <a:t>construct</a:t>
            </a:r>
            <a:endParaRPr lang="en-US" sz="28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Decl</a:t>
            </a:r>
            <a:r>
              <a:rPr lang="en-US" sz="2000" spc="-35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re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actions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-10" dirty="0">
                <a:latin typeface="Times New Roman"/>
                <a:cs typeface="Times New Roman"/>
              </a:rPr>
              <a:t>erf</a:t>
            </a:r>
            <a:r>
              <a:rPr lang="en-US" sz="2000" spc="-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rm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message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rec</a:t>
            </a:r>
            <a:r>
              <a:rPr lang="en-US" sz="2000" spc="-20" dirty="0">
                <a:latin typeface="Times New Roman"/>
                <a:cs typeface="Times New Roman"/>
              </a:rPr>
              <a:t>eived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ts val="1195"/>
              </a:lnSpc>
              <a:buFont typeface="Wingdings" charset="2"/>
              <a:buChar char="Ø"/>
            </a:pPr>
            <a:r>
              <a:rPr lang="en-US" sz="2000" spc="-25" dirty="0">
                <a:latin typeface="Times New Roman"/>
                <a:cs typeface="Times New Roman"/>
              </a:rPr>
              <a:t>In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sequence,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acts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</a:t>
            </a:r>
            <a:r>
              <a:rPr lang="en-US" sz="2000" spc="-70" dirty="0">
                <a:latin typeface="Times New Roman"/>
                <a:cs typeface="Times New Roman"/>
              </a:rPr>
              <a:t>k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a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bl</a:t>
            </a:r>
            <a:r>
              <a:rPr lang="en-US" sz="2000" spc="10" dirty="0">
                <a:latin typeface="Times New Roman"/>
                <a:cs typeface="Times New Roman"/>
              </a:rPr>
              <a:t>o</a:t>
            </a:r>
            <a:r>
              <a:rPr lang="en-US" sz="2000" spc="-10" dirty="0">
                <a:latin typeface="Times New Roman"/>
                <a:cs typeface="Times New Roman"/>
              </a:rPr>
              <a:t>cking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receive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362801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entry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void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5" dirty="0" err="1" smtClean="0">
                <a:latin typeface="Times New Roman"/>
                <a:cs typeface="Times New Roman"/>
              </a:rPr>
              <a:t>someMeth</a:t>
            </a:r>
            <a:r>
              <a:rPr lang="en-US" spc="35" dirty="0" err="1" smtClean="0">
                <a:latin typeface="Times New Roman"/>
                <a:cs typeface="Times New Roman"/>
              </a:rPr>
              <a:t>od</a:t>
            </a:r>
            <a:r>
              <a:rPr lang="en-US" spc="35" dirty="0" smtClean="0">
                <a:latin typeface="Times New Roman"/>
                <a:cs typeface="Times New Roman"/>
              </a:rPr>
              <a:t>()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d1(p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ock2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 algn="ctr">
              <a:spcBef>
                <a:spcPts val="35"/>
              </a:spcBef>
              <a:buFont typeface="Arial" pitchFamily="34" charset="0"/>
              <a:buNone/>
            </a:pPr>
            <a:r>
              <a:rPr lang="en-US" b="1" spc="15" dirty="0" smtClean="0">
                <a:latin typeface="Times New Roman"/>
                <a:cs typeface="Times New Roman"/>
              </a:rPr>
              <a:t>when</a:t>
            </a:r>
            <a:r>
              <a:rPr lang="en-US" b="1" spc="85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entryMeth</a:t>
            </a:r>
            <a:r>
              <a:rPr lang="en-US" spc="40" dirty="0" smtClean="0">
                <a:latin typeface="Times New Roman"/>
                <a:cs typeface="Times New Roman"/>
              </a:rPr>
              <a:t>o</a:t>
            </a:r>
            <a:r>
              <a:rPr lang="en-US" spc="20" dirty="0" smtClean="0">
                <a:latin typeface="Times New Roman"/>
                <a:cs typeface="Times New Roman"/>
              </a:rPr>
              <a:t>d2(p</a:t>
            </a:r>
            <a:r>
              <a:rPr lang="en-US" spc="-15" dirty="0" smtClean="0">
                <a:latin typeface="Times New Roman"/>
                <a:cs typeface="Times New Roman"/>
              </a:rPr>
              <a:t>a</a:t>
            </a:r>
            <a:r>
              <a:rPr lang="en-US" spc="15" dirty="0" smtClean="0">
                <a:latin typeface="Times New Roman"/>
                <a:cs typeface="Times New Roman"/>
              </a:rPr>
              <a:t>rameters)</a:t>
            </a:r>
            <a:r>
              <a:rPr lang="en-US" spc="9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{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-300" dirty="0" smtClean="0">
                <a:latin typeface="Courier"/>
                <a:cs typeface="Courier"/>
              </a:rPr>
              <a:t> </a:t>
            </a:r>
            <a:r>
              <a:rPr lang="en-US" i="1" spc="-15" dirty="0" smtClean="0">
                <a:latin typeface="Times New Roman"/>
                <a:cs typeface="Times New Roman"/>
              </a:rPr>
              <a:t>bl</a:t>
            </a:r>
            <a:r>
              <a:rPr lang="en-US" i="1" spc="10" dirty="0" smtClean="0">
                <a:latin typeface="Times New Roman"/>
                <a:cs typeface="Times New Roman"/>
              </a:rPr>
              <a:t>ock3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i="1" spc="-130" dirty="0" smtClean="0">
                <a:latin typeface="Courier"/>
                <a:cs typeface="Courier"/>
              </a:rPr>
              <a:t>∗</a:t>
            </a:r>
            <a:r>
              <a:rPr lang="en-US" i="1" spc="240" dirty="0" smtClean="0">
                <a:latin typeface="Times New Roman"/>
                <a:cs typeface="Times New Roman"/>
              </a:rPr>
              <a:t>/</a:t>
            </a:r>
            <a:r>
              <a:rPr lang="en-US" i="1" spc="8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}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Font typeface="Arial" pitchFamily="34" charset="0"/>
              <a:buNone/>
            </a:pPr>
            <a:r>
              <a:rPr lang="en-US" spc="105" dirty="0" smtClean="0">
                <a:latin typeface="Times New Roman"/>
                <a:cs typeface="Times New Roman"/>
              </a:rPr>
              <a:t>}</a:t>
            </a:r>
            <a:r>
              <a:rPr lang="en-US" spc="-5" dirty="0" smtClean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serial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829"/>
            <a:ext cx="8229600" cy="3379796"/>
          </a:xfrm>
        </p:spPr>
        <p:txBody>
          <a:bodyPr>
            <a:normAutofit/>
          </a:bodyPr>
          <a:lstStyle/>
          <a:p>
            <a:pPr marL="12700">
              <a:spcBef>
                <a:spcPts val="0"/>
              </a:spcBef>
            </a:pPr>
            <a:r>
              <a:rPr lang="en-US" sz="2800" spc="20" dirty="0">
                <a:latin typeface="Times New Roman"/>
                <a:cs typeface="Times New Roman"/>
              </a:rPr>
              <a:t>The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 smtClean="0">
                <a:latin typeface="Courier"/>
                <a:cs typeface="Courier"/>
              </a:rPr>
              <a:t>serial </a:t>
            </a:r>
            <a:r>
              <a:rPr lang="en-US" sz="2800" spc="15" dirty="0" smtClean="0">
                <a:latin typeface="Times New Roman"/>
                <a:cs typeface="Times New Roman"/>
              </a:rPr>
              <a:t>construct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5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err="1" smtClean="0">
                <a:latin typeface="Times New Roman"/>
                <a:cs typeface="Times New Roman"/>
              </a:rPr>
              <a:t>sequencial</a:t>
            </a:r>
            <a:r>
              <a:rPr lang="en-US" sz="2000" spc="-5" dirty="0" smtClean="0">
                <a:latin typeface="Times New Roman"/>
                <a:cs typeface="Times New Roman"/>
              </a:rPr>
              <a:t> block of C++ code in the .ci file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keyword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means that the code block will be executed without interruption/preemption, like an entry method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Syntax </a:t>
            </a:r>
            <a:r>
              <a:rPr lang="en-US" sz="2000" i="1" spc="-25" dirty="0" smtClean="0">
                <a:latin typeface="Courier"/>
                <a:cs typeface="Courier"/>
              </a:rPr>
              <a:t>serial 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{ /* C++ code */ }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The </a:t>
            </a:r>
            <a:r>
              <a:rPr lang="en-US" sz="2000" i="1" spc="-25" dirty="0" smtClean="0">
                <a:latin typeface="Courier"/>
                <a:cs typeface="Courier"/>
              </a:rPr>
              <a:t>&lt;</a:t>
            </a:r>
            <a:r>
              <a:rPr lang="en-US" sz="2000" i="1" spc="-25" dirty="0" err="1" smtClean="0">
                <a:latin typeface="Courier"/>
                <a:cs typeface="Courier"/>
              </a:rPr>
              <a:t>optionalString</a:t>
            </a:r>
            <a:r>
              <a:rPr lang="en-US" sz="2000" i="1" spc="-25" dirty="0" smtClean="0">
                <a:latin typeface="Courier"/>
                <a:cs typeface="Courier"/>
              </a:rPr>
              <a:t>&gt; </a:t>
            </a:r>
            <a:r>
              <a:rPr lang="en-US" sz="2000" spc="-25" dirty="0" smtClean="0">
                <a:latin typeface="Times New Roman"/>
                <a:cs typeface="Times New Roman"/>
              </a:rPr>
              <a:t>is used for identifying the </a:t>
            </a:r>
            <a:r>
              <a:rPr lang="en-US" sz="2000" i="1" spc="-25" dirty="0" smtClean="0">
                <a:latin typeface="Courier"/>
                <a:cs typeface="Courier"/>
              </a:rPr>
              <a:t>serial</a:t>
            </a:r>
            <a:r>
              <a:rPr lang="en-US" sz="2000" spc="-25" dirty="0" smtClean="0">
                <a:latin typeface="Times New Roman"/>
                <a:cs typeface="Times New Roman"/>
              </a:rPr>
              <a:t> for performance analysis</a:t>
            </a: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2000" spc="-25" dirty="0" smtClean="0">
                <a:latin typeface="Times New Roman"/>
                <a:cs typeface="Times New Roman"/>
              </a:rPr>
              <a:t>Serial blocks can access all members of the class they belong to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2700">
              <a:spcBef>
                <a:spcPts val="0"/>
              </a:spcBef>
            </a:pPr>
            <a:r>
              <a:rPr lang="en-US" sz="2800" spc="15" dirty="0" smtClean="0">
                <a:latin typeface="Times New Roman"/>
                <a:cs typeface="Times New Roman"/>
              </a:rPr>
              <a:t>Examples (.ci file):</a:t>
            </a: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60309"/>
            <a:ext cx="3845859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>
                <a:latin typeface="Times New Roman"/>
                <a:cs typeface="Times New Roman"/>
              </a:rPr>
              <a:t>method1(parameters)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smtClean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thisProxy.invokeMethod</a:t>
            </a:r>
            <a:r>
              <a:rPr lang="en-US" spc="10" dirty="0">
                <a:latin typeface="Times New Roman"/>
                <a:cs typeface="Times New Roman"/>
              </a:rPr>
              <a:t>(10); </a:t>
            </a:r>
            <a:r>
              <a:rPr lang="en-US" spc="10" dirty="0" smtClean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callSomeFunction</a:t>
            </a:r>
            <a:r>
              <a:rPr lang="en-US" spc="10" dirty="0">
                <a:latin typeface="Times New Roman"/>
                <a:cs typeface="Times New Roman"/>
              </a:rPr>
              <a:t>();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0941" y="4660309"/>
            <a:ext cx="384586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>
                <a:latin typeface="Times New Roman"/>
                <a:cs typeface="Times New Roman"/>
              </a:rPr>
              <a:t>entry void </a:t>
            </a:r>
            <a:r>
              <a:rPr lang="en-US" sz="1800" spc="10" dirty="0">
                <a:latin typeface="Times New Roman"/>
                <a:cs typeface="Times New Roman"/>
              </a:rPr>
              <a:t>method2(parameters)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b="1" spc="10" dirty="0" smtClean="0">
                <a:latin typeface="Times New Roman"/>
                <a:cs typeface="Times New Roman"/>
              </a:rPr>
              <a:t>    serial </a:t>
            </a:r>
            <a:r>
              <a:rPr lang="en-US" sz="1800" spc="10" dirty="0">
                <a:latin typeface="Times New Roman"/>
                <a:cs typeface="Times New Roman"/>
              </a:rPr>
              <a:t>”</a:t>
            </a:r>
            <a:r>
              <a:rPr lang="en-US" sz="1800" spc="10" dirty="0" err="1">
                <a:latin typeface="Times New Roman"/>
                <a:cs typeface="Times New Roman"/>
              </a:rPr>
              <a:t>setValue</a:t>
            </a:r>
            <a:r>
              <a:rPr lang="en-US" sz="1800" spc="10" dirty="0">
                <a:latin typeface="Times New Roman"/>
                <a:cs typeface="Times New Roman"/>
              </a:rPr>
              <a:t>”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    value </a:t>
            </a:r>
            <a:r>
              <a:rPr lang="en-US" sz="1800" spc="10" dirty="0">
                <a:latin typeface="Times New Roman"/>
                <a:cs typeface="Times New Roman"/>
              </a:rPr>
              <a:t>= 10;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z="1800" spc="10" dirty="0" smtClean="0">
                <a:latin typeface="Times New Roman"/>
                <a:cs typeface="Times New Roman"/>
              </a:rPr>
              <a:t>};</a:t>
            </a:r>
            <a:endParaRPr lang="en-US" sz="1800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8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3669"/>
            <a:ext cx="8229600" cy="223826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Times New Roman"/>
                <a:cs typeface="Times New Roman"/>
              </a:rPr>
              <a:t>Sequence</a:t>
            </a:r>
          </a:p>
          <a:p>
            <a:pPr marL="323850" indent="-171450">
              <a:lnSpc>
                <a:spcPct val="100000"/>
              </a:lnSpc>
              <a:spcBef>
                <a:spcPts val="280"/>
              </a:spcBef>
              <a:buFont typeface="Wingdings" charset="2"/>
              <a:buChar char="Ø"/>
            </a:pPr>
            <a:r>
              <a:rPr lang="en-US" sz="2000" spc="-5" dirty="0">
                <a:latin typeface="Times New Roman"/>
                <a:cs typeface="Times New Roman"/>
              </a:rPr>
              <a:t>Sequentially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entryMethod1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block2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00000"/>
              </a:lnSpc>
              <a:spcBef>
                <a:spcPts val="19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entryMethod2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30" dirty="0">
                <a:latin typeface="Times New Roman"/>
                <a:cs typeface="Times New Roman"/>
              </a:rPr>
              <a:t>ive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if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not,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return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control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 smtClean="0">
                <a:latin typeface="Times New Roman"/>
                <a:cs typeface="Times New Roman"/>
              </a:rPr>
              <a:t>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spc="25" dirty="0" smtClean="0">
                <a:latin typeface="Times New Roman"/>
                <a:cs typeface="Times New Roman"/>
              </a:rPr>
              <a:t>the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Ch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spc="105" dirty="0">
                <a:latin typeface="Times New Roman"/>
                <a:cs typeface="Times New Roman"/>
              </a:rPr>
              <a:t>rm++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scheduler,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otherwise,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block3 */</a:t>
            </a:r>
            <a:endParaRPr lang="en-US" sz="2000" i="1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64239"/>
            <a:ext cx="8229600" cy="188943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>
                <a:latin typeface="Times New Roman"/>
                <a:cs typeface="Times New Roman"/>
              </a:rPr>
              <a:t>entry void </a:t>
            </a:r>
            <a:r>
              <a:rPr lang="en-US" spc="10" dirty="0" err="1">
                <a:latin typeface="Times New Roman"/>
                <a:cs typeface="Times New Roman"/>
              </a:rPr>
              <a:t>someMethod</a:t>
            </a:r>
            <a:r>
              <a:rPr lang="en-US" spc="10" dirty="0">
                <a:latin typeface="Times New Roman"/>
                <a:cs typeface="Times New Roman"/>
              </a:rPr>
              <a:t>()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/∗ block1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block2 ∗/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entryMethod2(parameters) </a:t>
            </a:r>
            <a:r>
              <a:rPr lang="en-US" b="1" spc="10" dirty="0">
                <a:latin typeface="Times New Roman"/>
                <a:cs typeface="Times New Roman"/>
              </a:rPr>
              <a:t>serial</a:t>
            </a:r>
            <a:r>
              <a:rPr lang="en-US" spc="10" dirty="0">
                <a:latin typeface="Times New Roman"/>
                <a:cs typeface="Times New Roman"/>
              </a:rPr>
              <a:t> { /∗ block3 ∗/ </a:t>
            </a:r>
            <a:r>
              <a:rPr lang="en-US" spc="1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};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92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23977"/>
            <a:ext cx="9144000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100" baseline="30000" dirty="0">
                <a:latin typeface="Times New Roman"/>
                <a:cs typeface="Times New Roman"/>
              </a:rPr>
              <a:t>Charm++ builds upon a proven approach: objects</a:t>
            </a:r>
            <a:endParaRPr lang="en-US" sz="5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0626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6399"/>
            <a:ext cx="8229600" cy="639557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dirty="0">
                <a:latin typeface="Times New Roman"/>
                <a:cs typeface="Times New Roman"/>
              </a:rPr>
              <a:t>Which is almost the same as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62364"/>
            <a:ext cx="8229600" cy="82652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Times New Roman"/>
                <a:cs typeface="Times New Roman"/>
              </a:rPr>
              <a:t>when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myMeth</a:t>
            </a:r>
            <a:r>
              <a:rPr lang="en-US" sz="2200" spc="25" dirty="0" err="1">
                <a:latin typeface="Times New Roman"/>
                <a:cs typeface="Times New Roman"/>
              </a:rPr>
              <a:t>o</a:t>
            </a:r>
            <a:r>
              <a:rPr lang="en-US" sz="2200" dirty="0" err="1">
                <a:latin typeface="Times New Roman"/>
                <a:cs typeface="Times New Roman"/>
              </a:rPr>
              <a:t>d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ram1,</a:t>
            </a:r>
            <a:r>
              <a:rPr lang="en-US" sz="2200" spc="80" dirty="0">
                <a:latin typeface="Times New Roman"/>
                <a:cs typeface="Times New Roman"/>
              </a:rPr>
              <a:t> </a:t>
            </a:r>
            <a:r>
              <a:rPr lang="en-US" sz="2200" b="1" dirty="0" err="1">
                <a:latin typeface="Times New Roman"/>
                <a:cs typeface="Times New Roman"/>
              </a:rPr>
              <a:t>int</a:t>
            </a:r>
            <a:r>
              <a:rPr lang="en-US" sz="2200" b="1" spc="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p</a:t>
            </a:r>
            <a:r>
              <a:rPr lang="en-US" sz="2200" spc="-25" dirty="0">
                <a:latin typeface="Times New Roman"/>
                <a:cs typeface="Times New Roman"/>
              </a:rPr>
              <a:t>a</a:t>
            </a:r>
            <a:r>
              <a:rPr lang="en-US" sz="2200" dirty="0">
                <a:latin typeface="Times New Roman"/>
                <a:cs typeface="Times New Roman"/>
              </a:rPr>
              <a:t>ra</a:t>
            </a:r>
            <a:r>
              <a:rPr lang="en-US" sz="2200" spc="-5" dirty="0">
                <a:latin typeface="Times New Roman"/>
                <a:cs typeface="Times New Roman"/>
              </a:rPr>
              <a:t>m</a:t>
            </a:r>
            <a:r>
              <a:rPr lang="en-US" sz="2200" dirty="0">
                <a:latin typeface="Times New Roman"/>
                <a:cs typeface="Times New Roman"/>
              </a:rPr>
              <a:t>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i="1" dirty="0" smtClean="0">
                <a:latin typeface="Times New Roman"/>
                <a:cs typeface="Times New Roman"/>
              </a:rPr>
              <a:t>    </a:t>
            </a:r>
            <a:r>
              <a:rPr lang="en-US" sz="2200" i="1" dirty="0" smtClean="0">
                <a:latin typeface="Courier"/>
                <a:cs typeface="Courier"/>
              </a:rPr>
              <a:t>/</a:t>
            </a:r>
            <a:r>
              <a:rPr lang="en-US" sz="2200" i="1" dirty="0">
                <a:latin typeface="Courier"/>
                <a:cs typeface="Courier"/>
              </a:rPr>
              <a:t>∗</a:t>
            </a:r>
            <a:r>
              <a:rPr lang="en-US" sz="2200" i="1" spc="-20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further</a:t>
            </a:r>
            <a:r>
              <a:rPr lang="en-US" sz="2200" i="1" spc="85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c</a:t>
            </a:r>
            <a:r>
              <a:rPr lang="en-US" sz="2200" i="1" spc="20" dirty="0">
                <a:latin typeface="Courier"/>
                <a:cs typeface="Courier"/>
              </a:rPr>
              <a:t>o</a:t>
            </a:r>
            <a:r>
              <a:rPr lang="en-US" sz="2200" i="1" dirty="0">
                <a:latin typeface="Courier"/>
                <a:cs typeface="Courier"/>
              </a:rPr>
              <a:t>de</a:t>
            </a:r>
            <a:r>
              <a:rPr lang="en-US" sz="2200" i="1" spc="80" dirty="0">
                <a:latin typeface="Courier"/>
                <a:cs typeface="Courier"/>
              </a:rPr>
              <a:t> </a:t>
            </a:r>
            <a:r>
              <a:rPr lang="en-US" sz="2200" i="1" dirty="0">
                <a:latin typeface="Courier"/>
                <a:cs typeface="Courier"/>
              </a:rPr>
              <a:t>∗/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91245"/>
            <a:ext cx="8229600" cy="917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smtClean="0">
                <a:latin typeface="Courier"/>
                <a:cs typeface="Courier"/>
              </a:rPr>
              <a:t>myMethod1 </a:t>
            </a:r>
            <a:r>
              <a:rPr lang="en-US" dirty="0" smtClean="0">
                <a:latin typeface="Times New Roman"/>
                <a:cs typeface="Times New Roman"/>
              </a:rPr>
              <a:t>and</a:t>
            </a:r>
            <a:r>
              <a:rPr lang="en-US" i="1" dirty="0" smtClean="0">
                <a:latin typeface="Courier"/>
                <a:cs typeface="Courier"/>
              </a:rPr>
              <a:t> myMethod2 </a:t>
            </a:r>
            <a:r>
              <a:rPr lang="en-US" dirty="0" smtClean="0">
                <a:latin typeface="Times New Roman"/>
                <a:cs typeface="Times New Roman"/>
              </a:rPr>
              <a:t>arrive</a:t>
            </a:r>
            <a:endParaRPr lang="en-US" i="1" dirty="0" smtClean="0">
              <a:latin typeface="Courier"/>
              <a:cs typeface="Courier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408947"/>
            <a:ext cx="8229600" cy="96307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Times New Roman"/>
                <a:cs typeface="Times New Roman"/>
              </a:rPr>
              <a:t>    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</a:t>
            </a:r>
            <a:r>
              <a:rPr lang="en-US" dirty="0" smtClean="0">
                <a:latin typeface="Times New Roman"/>
                <a:cs typeface="Times New Roman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myMethod2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           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∗ further code ∗/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22807"/>
            <a:ext cx="8229600" cy="63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dirty="0" smtClean="0">
                <a:latin typeface="Times New Roman"/>
                <a:cs typeface="Times New Roman"/>
              </a:rPr>
              <a:t>Execute </a:t>
            </a:r>
            <a:r>
              <a:rPr lang="en-US" i="1" dirty="0" smtClean="0">
                <a:latin typeface="Courier"/>
                <a:cs typeface="Courier"/>
              </a:rPr>
              <a:t>/*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further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err="1" smtClean="0">
                <a:latin typeface="Courier"/>
                <a:cs typeface="Courier"/>
              </a:rPr>
              <a:t>sdag</a:t>
            </a:r>
            <a:r>
              <a:rPr lang="en-US" i="1" spc="-90" dirty="0" smtClean="0">
                <a:latin typeface="Courier"/>
                <a:cs typeface="Courier"/>
              </a:rPr>
              <a:t> </a:t>
            </a:r>
            <a:r>
              <a:rPr lang="en-US" i="1" dirty="0" smtClean="0">
                <a:latin typeface="Courier"/>
                <a:cs typeface="Courier"/>
              </a:rPr>
              <a:t>*/</a:t>
            </a:r>
            <a:r>
              <a:rPr lang="en-US" dirty="0" smtClean="0">
                <a:latin typeface="Times New Roman"/>
                <a:cs typeface="Times New Roman"/>
              </a:rPr>
              <a:t> when </a:t>
            </a:r>
            <a:r>
              <a:rPr lang="en-US" i="1" dirty="0" err="1" smtClean="0">
                <a:latin typeface="Courier"/>
                <a:cs typeface="Courier"/>
              </a:rPr>
              <a:t>myMethod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arrives</a:t>
            </a:r>
            <a:endParaRPr lang="en-US" sz="1800" i="1" dirty="0" smtClean="0">
              <a:latin typeface="Courier"/>
              <a:cs typeface="Couri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005956"/>
            <a:ext cx="8229600" cy="138639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myMethod1(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param1, </a:t>
            </a:r>
            <a:r>
              <a:rPr lang="en-US" b="1" dirty="0" err="1">
                <a:latin typeface="Times New Roman"/>
                <a:cs typeface="Times New Roman"/>
              </a:rPr>
              <a:t>int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</a:t>
            </a:r>
            <a:r>
              <a:rPr lang="en-US" b="1" dirty="0" smtClean="0">
                <a:latin typeface="Times New Roman"/>
                <a:cs typeface="Times New Roman"/>
              </a:rPr>
              <a:t>when </a:t>
            </a:r>
            <a:r>
              <a:rPr lang="en-US" dirty="0">
                <a:latin typeface="Times New Roman"/>
                <a:cs typeface="Times New Roman"/>
              </a:rPr>
              <a:t>myMethod2(</a:t>
            </a:r>
            <a:r>
              <a:rPr lang="en-US" b="1" dirty="0" err="1">
                <a:latin typeface="Times New Roman"/>
                <a:cs typeface="Times New Roman"/>
              </a:rPr>
              <a:t>bool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param3) {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/>
                <a:cs typeface="Times New Roman"/>
              </a:rPr>
              <a:t>            </a:t>
            </a:r>
            <a:r>
              <a:rPr lang="en-US" i="1" dirty="0" smtClean="0">
                <a:latin typeface="Times New Roman"/>
                <a:cs typeface="Times New Roman"/>
              </a:rPr>
              <a:t>/* further code */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8529"/>
            <a:ext cx="8229600" cy="3040529"/>
          </a:xfrm>
        </p:spPr>
        <p:txBody>
          <a:bodyPr/>
          <a:lstStyle/>
          <a:p>
            <a:pPr marL="12700" marR="62865">
              <a:spcBef>
                <a:spcPts val="0"/>
              </a:spcBef>
            </a:pP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entry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meth</a:t>
            </a:r>
            <a:r>
              <a:rPr lang="en-US" spc="4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(exc</a:t>
            </a:r>
            <a:r>
              <a:rPr lang="en-US" spc="30" dirty="0">
                <a:latin typeface="Times New Roman"/>
                <a:cs typeface="Times New Roman"/>
              </a:rPr>
              <a:t>ept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 construct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25" dirty="0">
                <a:latin typeface="Times New Roman"/>
                <a:cs typeface="Times New Roman"/>
              </a:rPr>
              <a:t>r)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5" dirty="0">
                <a:latin typeface="Times New Roman"/>
                <a:cs typeface="Times New Roman"/>
              </a:rPr>
              <a:t>Can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5" dirty="0">
                <a:latin typeface="Times New Roman"/>
                <a:cs typeface="Times New Roman"/>
              </a:rPr>
              <a:t>b</a:t>
            </a:r>
            <a:r>
              <a:rPr lang="en-US" sz="1800" spc="-5" dirty="0">
                <a:latin typeface="Times New Roman"/>
                <a:cs typeface="Times New Roman"/>
              </a:rPr>
              <a:t>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used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30" dirty="0">
                <a:latin typeface="Times New Roman"/>
                <a:cs typeface="Times New Roman"/>
              </a:rPr>
              <a:t>a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mainchare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chare</a:t>
            </a:r>
            <a:r>
              <a:rPr lang="en-US" sz="1800" spc="-305" dirty="0">
                <a:latin typeface="Courier"/>
                <a:cs typeface="Courier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,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array</a:t>
            </a:r>
            <a:endParaRPr lang="en-US" sz="1800" i="1" dirty="0">
              <a:latin typeface="Courier"/>
              <a:cs typeface="Courier"/>
            </a:endParaRPr>
          </a:p>
          <a:p>
            <a:pPr>
              <a:spcBef>
                <a:spcPts val="0"/>
              </a:spcBef>
            </a:pPr>
            <a:endParaRPr lang="en-US" sz="800" dirty="0"/>
          </a:p>
          <a:p>
            <a:pPr marL="12700" marR="12700">
              <a:spcBef>
                <a:spcPts val="0"/>
              </a:spcBef>
            </a:pPr>
            <a:r>
              <a:rPr lang="en-US" spc="-30" dirty="0">
                <a:latin typeface="Times New Roman"/>
                <a:cs typeface="Times New Roman"/>
              </a:rPr>
              <a:t>F</a:t>
            </a:r>
            <a:r>
              <a:rPr lang="en-US" spc="-4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any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class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has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Structured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it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85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ou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insert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-10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calls:</a:t>
            </a:r>
            <a:endParaRPr lang="en-US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0" dirty="0">
                <a:latin typeface="Times New Roman"/>
                <a:cs typeface="Times New Roman"/>
              </a:rPr>
              <a:t>Structured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Dagger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macro:  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[</a:t>
            </a:r>
            <a:r>
              <a:rPr lang="en-US" sz="1800" i="1" spc="-80" dirty="0" err="1">
                <a:latin typeface="Courier"/>
                <a:cs typeface="Courier"/>
              </a:rPr>
              <a:t>ClassName</a:t>
            </a:r>
            <a:r>
              <a:rPr lang="en-US" sz="1800" i="1" spc="-80" dirty="0">
                <a:latin typeface="Courier"/>
                <a:cs typeface="Courier"/>
              </a:rPr>
              <a:t>]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CODE</a:t>
            </a:r>
            <a:endParaRPr lang="en-US" sz="1800" i="1" dirty="0">
              <a:latin typeface="Courier"/>
              <a:cs typeface="Courier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-25" dirty="0">
                <a:latin typeface="Times New Roman"/>
                <a:cs typeface="Times New Roman"/>
              </a:rPr>
              <a:t>F</a:t>
            </a:r>
            <a:r>
              <a:rPr lang="en-US" sz="1800" spc="-35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" dirty="0">
                <a:latin typeface="Times New Roman"/>
                <a:cs typeface="Times New Roman"/>
              </a:rPr>
              <a:t>later: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call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55" dirty="0">
                <a:latin typeface="Times New Roman"/>
                <a:cs typeface="Times New Roman"/>
              </a:rPr>
              <a:t> </a:t>
            </a:r>
            <a:r>
              <a:rPr lang="en-US" sz="1800" i="1" u="sng" spc="245" dirty="0">
                <a:latin typeface="Courier"/>
                <a:cs typeface="Courier"/>
              </a:rPr>
              <a:t>  </a:t>
            </a:r>
            <a:r>
              <a:rPr lang="en-US" sz="1800" i="1" u="sng" spc="-50" dirty="0">
                <a:latin typeface="Courier"/>
                <a:cs typeface="Courier"/>
              </a:rPr>
              <a:t> </a:t>
            </a:r>
            <a:r>
              <a:rPr lang="en-US" sz="1800" i="1" spc="-80" dirty="0" err="1">
                <a:latin typeface="Courier"/>
                <a:cs typeface="Courier"/>
              </a:rPr>
              <a:t>sdag</a:t>
            </a:r>
            <a:r>
              <a:rPr lang="en-US" sz="1800" i="1" spc="-225" dirty="0">
                <a:latin typeface="Courier"/>
                <a:cs typeface="Courier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pup()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in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25" dirty="0">
                <a:latin typeface="Times New Roman"/>
                <a:cs typeface="Times New Roman"/>
              </a:rPr>
              <a:t>the  </a:t>
            </a:r>
            <a:r>
              <a:rPr lang="en-US" sz="1800" spc="-120" dirty="0">
                <a:latin typeface="Times New Roman"/>
                <a:cs typeface="Times New Roman"/>
              </a:rPr>
              <a:t> </a:t>
            </a:r>
            <a:r>
              <a:rPr lang="en-US" sz="1800" i="1" spc="-80" dirty="0">
                <a:latin typeface="Courier"/>
                <a:cs typeface="Courier"/>
              </a:rPr>
              <a:t>pup</a:t>
            </a:r>
            <a:r>
              <a:rPr lang="en-US" sz="1800" spc="30" dirty="0">
                <a:latin typeface="Courier"/>
                <a:cs typeface="Courier"/>
              </a:rPr>
              <a:t> </a:t>
            </a:r>
            <a:r>
              <a:rPr lang="en-US" sz="1800" spc="20" dirty="0" smtClean="0">
                <a:latin typeface="Times New Roman"/>
                <a:cs typeface="Times New Roman"/>
              </a:rPr>
              <a:t>meth</a:t>
            </a:r>
            <a:r>
              <a:rPr lang="en-US" sz="1800" spc="45" dirty="0" smtClean="0">
                <a:latin typeface="Times New Roman"/>
                <a:cs typeface="Times New Roman"/>
              </a:rPr>
              <a:t>o</a:t>
            </a:r>
            <a:r>
              <a:rPr lang="en-US" sz="1800" spc="10" dirty="0" smtClean="0">
                <a:latin typeface="Times New Roman"/>
                <a:cs typeface="Times New Roman"/>
              </a:rPr>
              <a:t>d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0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Dagger</a:t>
            </a:r>
            <a:br>
              <a:rPr lang="en-US" dirty="0"/>
            </a:br>
            <a:r>
              <a:rPr lang="en-US" sz="2200" dirty="0"/>
              <a:t>Boilerplate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198"/>
            <a:ext cx="8229600" cy="4970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.ci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spc="2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spc="20" dirty="0" smtClean="0">
                <a:latin typeface="Times New Roman"/>
                <a:cs typeface="Times New Roman"/>
              </a:rPr>
              <a:t>The .</a:t>
            </a:r>
            <a:r>
              <a:rPr lang="en-US" sz="2800" spc="20" dirty="0" err="1" smtClean="0">
                <a:latin typeface="Times New Roman"/>
                <a:cs typeface="Times New Roman"/>
              </a:rPr>
              <a:t>cpp</a:t>
            </a:r>
            <a:r>
              <a:rPr lang="en-US" sz="2800" spc="20" dirty="0" smtClean="0">
                <a:latin typeface="Times New Roman"/>
                <a:cs typeface="Times New Roman"/>
              </a:rPr>
              <a:t> file: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0828"/>
            <a:ext cx="8229600" cy="2086039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spc="10" dirty="0" smtClean="0">
                <a:latin typeface="Times New Roman"/>
                <a:cs typeface="Times New Roman"/>
              </a:rPr>
              <a:t>[</a:t>
            </a:r>
            <a:r>
              <a:rPr lang="en-US" b="1" spc="10" dirty="0" err="1" smtClean="0">
                <a:latin typeface="Times New Roman"/>
                <a:cs typeface="Times New Roman"/>
              </a:rPr>
              <a:t>mainchare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chare</a:t>
            </a:r>
            <a:r>
              <a:rPr lang="en-US" spc="10" dirty="0" err="1" smtClean="0">
                <a:latin typeface="Times New Roman"/>
                <a:cs typeface="Times New Roman"/>
              </a:rPr>
              <a:t>,</a:t>
            </a:r>
            <a:r>
              <a:rPr lang="en-US" b="1" spc="10" dirty="0" err="1" smtClean="0">
                <a:latin typeface="Times New Roman"/>
                <a:cs typeface="Times New Roman"/>
              </a:rPr>
              <a:t>array</a:t>
            </a:r>
            <a:r>
              <a:rPr lang="en-US" spc="10" dirty="0" smtClean="0">
                <a:latin typeface="Times New Roman"/>
                <a:cs typeface="Times New Roman"/>
              </a:rPr>
              <a:t>]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b="1" spc="10" dirty="0" smtClean="0">
                <a:latin typeface="Times New Roman"/>
                <a:cs typeface="Times New Roman"/>
              </a:rPr>
              <a:t>entry void</a:t>
            </a:r>
            <a:r>
              <a:rPr lang="en-US" spc="10" dirty="0" smtClean="0">
                <a:latin typeface="Times New Roman"/>
                <a:cs typeface="Times New Roman"/>
              </a:rPr>
              <a:t> method(parameters)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    // … </a:t>
            </a:r>
            <a:r>
              <a:rPr lang="en-US" i="1" spc="10" dirty="0" smtClean="0">
                <a:latin typeface="Times New Roman"/>
                <a:cs typeface="Times New Roman"/>
              </a:rPr>
              <a:t>structured dagger code here </a:t>
            </a:r>
            <a:r>
              <a:rPr lang="en-US" spc="10" dirty="0" smtClean="0">
                <a:latin typeface="Times New Roman"/>
                <a:cs typeface="Times New Roman"/>
              </a:rPr>
              <a:t>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};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…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42635"/>
            <a:ext cx="8229600" cy="190375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class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: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CBase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{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 err="1" smtClean="0">
                <a:latin typeface="Times New Roman"/>
                <a:cs typeface="Times New Roman"/>
              </a:rPr>
              <a:t>SDAG_Code</a:t>
            </a:r>
            <a:r>
              <a:rPr lang="en-US" spc="10" dirty="0" smtClean="0">
                <a:latin typeface="Times New Roman"/>
                <a:cs typeface="Times New Roman"/>
              </a:rPr>
              <a:t>/* </a:t>
            </a:r>
            <a:r>
              <a:rPr lang="en-US" i="1" spc="10" dirty="0" smtClean="0">
                <a:latin typeface="Times New Roman"/>
                <a:cs typeface="Times New Roman"/>
              </a:rPr>
              <a:t>insert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i="1" spc="10" dirty="0" smtClean="0">
                <a:latin typeface="Times New Roman"/>
                <a:cs typeface="Times New Roman"/>
              </a:rPr>
              <a:t>SDAG macro */</a:t>
            </a:r>
            <a:endParaRPr lang="en-US" spc="1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    </a:t>
            </a:r>
            <a:r>
              <a:rPr lang="en-US" spc="10" dirty="0" err="1" smtClean="0">
                <a:latin typeface="Times New Roman"/>
                <a:cs typeface="Times New Roman"/>
              </a:rPr>
              <a:t>MyFoo</a:t>
            </a:r>
            <a:r>
              <a:rPr lang="en-US" spc="10" dirty="0" smtClean="0">
                <a:latin typeface="Times New Roman"/>
                <a:cs typeface="Times New Roman"/>
              </a:rPr>
              <a:t>() { }</a:t>
            </a:r>
          </a:p>
          <a:p>
            <a:pPr marL="0" indent="0">
              <a:spcBef>
                <a:spcPts val="484"/>
              </a:spcBef>
              <a:buFont typeface="Arial" pitchFamily="34" charset="0"/>
              <a:buNone/>
            </a:pP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   };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36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11"/>
            <a:ext cx="8229600" cy="52352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/>
              <a:t>mainmodule</a:t>
            </a:r>
            <a:r>
              <a:rPr lang="en-US" b="1" dirty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m);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chare</a:t>
            </a:r>
            <a:r>
              <a:rPr lang="en-US" b="1" dirty="0" smtClean="0"/>
              <a:t> </a:t>
            </a:r>
            <a:r>
              <a:rPr lang="en-US" dirty="0"/>
              <a:t>Fib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Fib(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 parent);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if </a:t>
            </a:r>
            <a:r>
              <a:rPr lang="en-US" dirty="0"/>
              <a:t>(n &lt; THRESHOLD) </a:t>
            </a:r>
            <a:r>
              <a:rPr lang="en-US" b="1" dirty="0"/>
              <a:t>serial </a:t>
            </a:r>
            <a:r>
              <a:rPr lang="en-US" dirty="0"/>
              <a:t>{ respond(</a:t>
            </a:r>
            <a:r>
              <a:rPr lang="en-US" dirty="0" err="1"/>
              <a:t>seqFib</a:t>
            </a:r>
            <a:r>
              <a:rPr lang="en-US" dirty="0"/>
              <a:t>(n)); }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b="1" dirty="0" smtClean="0"/>
              <a:t>else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− 1,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Fib::</a:t>
            </a:r>
            <a:r>
              <a:rPr lang="en-US" dirty="0" err="1"/>
              <a:t>ckNew</a:t>
            </a:r>
            <a:r>
              <a:rPr lang="en-US" dirty="0"/>
              <a:t>(n − 2,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dirty="0" err="1"/>
              <a:t>thisProxy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when </a:t>
            </a:r>
            <a:r>
              <a:rPr lang="en-US" dirty="0"/>
              <a:t>response(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val2)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b="1" dirty="0" smtClean="0"/>
              <a:t>serial </a:t>
            </a:r>
            <a:r>
              <a:rPr lang="en-US" dirty="0"/>
              <a:t>{ respond(</a:t>
            </a:r>
            <a:r>
              <a:rPr lang="en-US" dirty="0" err="1"/>
              <a:t>val</a:t>
            </a:r>
            <a:r>
              <a:rPr lang="en-US" dirty="0"/>
              <a:t> + val2); }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</a:p>
          <a:p>
            <a:pPr marL="0" indent="0">
              <a:buNone/>
            </a:pPr>
            <a:r>
              <a:rPr lang="en-US" dirty="0" smtClean="0"/>
              <a:t>                };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/>
              <a:t>e</a:t>
            </a:r>
            <a:r>
              <a:rPr lang="en-US" b="1" dirty="0" smtClean="0"/>
              <a:t>ntry void </a:t>
            </a:r>
            <a:r>
              <a:rPr lang="en-US" dirty="0" smtClean="0"/>
              <a:t>response(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 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470712"/>
          </a:xfrm>
          <a:solidFill>
            <a:srgbClr val="CCD1D9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fib.decl.h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#define </a:t>
            </a:r>
            <a:r>
              <a:rPr lang="en-US" dirty="0"/>
              <a:t>THRESHOLD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 Main(</a:t>
            </a:r>
            <a:r>
              <a:rPr lang="en-US" dirty="0" err="1"/>
              <a:t>CkArgMsg</a:t>
            </a:r>
            <a:r>
              <a:rPr lang="en-US" dirty="0"/>
              <a:t>∗  m) { </a:t>
            </a:r>
            <a:r>
              <a:rPr lang="en-US" dirty="0" err="1"/>
              <a:t>CProxy</a:t>
            </a:r>
            <a:r>
              <a:rPr lang="en-US" dirty="0"/>
              <a:t>  Fib::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atoi</a:t>
            </a:r>
            <a:r>
              <a:rPr lang="en-US" dirty="0"/>
              <a:t>(m−&gt;</a:t>
            </a:r>
            <a:r>
              <a:rPr lang="en-US" dirty="0" err="1"/>
              <a:t>argv</a:t>
            </a:r>
            <a:r>
              <a:rPr lang="en-US" dirty="0"/>
              <a:t>[1]),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dirty="0" err="1"/>
              <a:t>CProxy</a:t>
            </a:r>
            <a:r>
              <a:rPr lang="en-US" dirty="0"/>
              <a:t>  Fib()); 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Fib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Fib {</a:t>
            </a:r>
          </a:p>
          <a:p>
            <a:pPr marL="0" indent="0">
              <a:buNone/>
            </a:pPr>
            <a:r>
              <a:rPr lang="en-US" b="1" dirty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Fib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Fib parent;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n, </a:t>
            </a:r>
            <a:r>
              <a:rPr lang="en-US" b="1" dirty="0" err="1"/>
              <a:t>bool</a:t>
            </a:r>
            <a:r>
              <a:rPr lang="en-US" b="1" dirty="0"/>
              <a:t> </a:t>
            </a:r>
            <a:r>
              <a:rPr lang="en-US" dirty="0" err="1"/>
              <a:t>isRoot</a:t>
            </a:r>
            <a:r>
              <a:rPr lang="en-US" dirty="0"/>
              <a:t>  , </a:t>
            </a:r>
            <a:r>
              <a:rPr lang="en-US" dirty="0" err="1"/>
              <a:t>CProxy</a:t>
            </a:r>
            <a:r>
              <a:rPr lang="en-US" dirty="0"/>
              <a:t>  Fib parent  )</a:t>
            </a:r>
          </a:p>
          <a:p>
            <a:pPr marL="0" indent="0">
              <a:buNone/>
            </a:pPr>
            <a:r>
              <a:rPr lang="en-US" dirty="0" smtClean="0"/>
              <a:t>        : </a:t>
            </a:r>
            <a:r>
              <a:rPr lang="en-US" dirty="0"/>
              <a:t>parent(parent  ), </a:t>
            </a:r>
            <a:r>
              <a:rPr lang="en-US" dirty="0" err="1"/>
              <a:t>isRoot</a:t>
            </a:r>
            <a:r>
              <a:rPr lang="en-US" dirty="0"/>
              <a:t>(</a:t>
            </a:r>
            <a:r>
              <a:rPr lang="en-US" dirty="0" err="1"/>
              <a:t>isRoot</a:t>
            </a:r>
            <a:r>
              <a:rPr lang="en-US" dirty="0"/>
              <a:t>  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calc</a:t>
            </a:r>
            <a:r>
              <a:rPr lang="en-US" dirty="0"/>
              <a:t>(n);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 err="1"/>
              <a:t>seqFib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n) { </a:t>
            </a:r>
            <a:r>
              <a:rPr lang="en-US" b="1" dirty="0"/>
              <a:t>return </a:t>
            </a:r>
            <a:r>
              <a:rPr lang="en-US" dirty="0"/>
              <a:t>(n &lt; 2) ? n : </a:t>
            </a:r>
            <a:r>
              <a:rPr lang="en-US" dirty="0" err="1"/>
              <a:t>seqFib</a:t>
            </a:r>
            <a:r>
              <a:rPr lang="en-US" dirty="0"/>
              <a:t>(n − 1) + </a:t>
            </a:r>
            <a:r>
              <a:rPr lang="en-US" dirty="0" err="1"/>
              <a:t>seqFib</a:t>
            </a:r>
            <a:r>
              <a:rPr lang="en-US" dirty="0"/>
              <a:t>(n − 2);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void </a:t>
            </a:r>
            <a:r>
              <a:rPr lang="en-US" dirty="0"/>
              <a:t>respond(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(!</a:t>
            </a:r>
            <a:r>
              <a:rPr lang="en-US" dirty="0" err="1"/>
              <a:t>isRoot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{ </a:t>
            </a:r>
            <a:r>
              <a:rPr lang="en-US" dirty="0" err="1"/>
              <a:t>parent.response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delete </a:t>
            </a:r>
            <a:r>
              <a:rPr lang="en-US" b="1" dirty="0"/>
              <a:t>this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} </a:t>
            </a:r>
            <a:r>
              <a:rPr lang="en-US" dirty="0"/>
              <a:t>else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CkPrintf</a:t>
            </a:r>
            <a:r>
              <a:rPr lang="en-US" dirty="0"/>
              <a:t>(”Fibonacci number is: %d\n”, </a:t>
            </a:r>
            <a:r>
              <a:rPr lang="en-US" dirty="0" err="1"/>
              <a:t>val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#include </a:t>
            </a:r>
            <a:r>
              <a:rPr lang="en-US" dirty="0" smtClean="0"/>
              <a:t>“</a:t>
            </a:r>
            <a:r>
              <a:rPr lang="en-US" dirty="0" err="1" smtClean="0"/>
              <a:t>fib.def.h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678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" smtClean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smtClean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smtClean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smtClean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Fi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onacci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25" dirty="0">
                <a:solidFill>
                  <a:srgbClr val="CC0000"/>
                </a:solidFill>
                <a:latin typeface="Times New Roman"/>
                <a:cs typeface="Times New Roman"/>
              </a:rPr>
              <a:t>Structured</a:t>
            </a:r>
            <a:r>
              <a:rPr lang="en-US" spc="1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Dagger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3661"/>
            <a:ext cx="8229600" cy="2733439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Sequence: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0" dirty="0">
                <a:latin typeface="Times New Roman"/>
                <a:cs typeface="Times New Roman"/>
              </a:rPr>
              <a:t>o</a:t>
            </a:r>
            <a:r>
              <a:rPr lang="en-US" sz="2000" spc="-15" dirty="0">
                <a:latin typeface="Times New Roman"/>
                <a:cs typeface="Times New Roman"/>
              </a:rPr>
              <a:t>dy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myMethod1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myMethod2</a:t>
            </a:r>
            <a:r>
              <a:rPr lang="en-US" sz="2000" spc="30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and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myMethod3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ar</a:t>
            </a:r>
            <a:r>
              <a:rPr lang="en-US" sz="2000" spc="-20" dirty="0">
                <a:latin typeface="Times New Roman"/>
                <a:cs typeface="Times New Roman"/>
              </a:rPr>
              <a:t>rival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of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b</a:t>
            </a:r>
            <a:r>
              <a:rPr lang="en-US" sz="2000" spc="25" dirty="0">
                <a:latin typeface="Times New Roman"/>
                <a:cs typeface="Times New Roman"/>
              </a:rPr>
              <a:t>oth,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8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execute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block1 */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-40" dirty="0">
                <a:latin typeface="Times New Roman"/>
                <a:cs typeface="Times New Roman"/>
              </a:rPr>
              <a:t>W</a:t>
            </a:r>
            <a:r>
              <a:rPr lang="en-US" sz="2000" spc="20" dirty="0">
                <a:latin typeface="Times New Roman"/>
                <a:cs typeface="Times New Roman"/>
              </a:rPr>
              <a:t>ait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myMethod4</a:t>
            </a:r>
            <a:r>
              <a:rPr lang="en-US" sz="2000" spc="-305" dirty="0">
                <a:latin typeface="Courier"/>
                <a:cs typeface="Courier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,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on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rr</a:t>
            </a:r>
            <a:r>
              <a:rPr lang="en-US" sz="2000" spc="-25" dirty="0">
                <a:latin typeface="Times New Roman"/>
                <a:cs typeface="Times New Roman"/>
              </a:rPr>
              <a:t>ival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/* </a:t>
            </a:r>
            <a:r>
              <a:rPr lang="en-US" sz="2000" i="1" spc="-80" dirty="0" err="1">
                <a:latin typeface="Courier"/>
                <a:cs typeface="Courier"/>
              </a:rPr>
              <a:t>sdag</a:t>
            </a:r>
            <a:r>
              <a:rPr lang="en-US" sz="2000" i="1" spc="-80" dirty="0">
                <a:latin typeface="Courier"/>
                <a:cs typeface="Courier"/>
              </a:rPr>
              <a:t> block2 */</a:t>
            </a:r>
            <a:endParaRPr lang="en-US" sz="2000" i="1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800" dirty="0"/>
          </a:p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Question: </a:t>
            </a:r>
            <a:r>
              <a:rPr lang="en-US" sz="2800" spc="-65" dirty="0">
                <a:latin typeface="Times New Roman"/>
                <a:cs typeface="Times New Roman"/>
              </a:rPr>
              <a:t> </a:t>
            </a:r>
            <a:r>
              <a:rPr lang="en-US" sz="2800" spc="-45" dirty="0">
                <a:latin typeface="Times New Roman"/>
                <a:cs typeface="Times New Roman"/>
              </a:rPr>
              <a:t>if 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i="1" spc="-95" dirty="0">
                <a:latin typeface="Courier"/>
                <a:cs typeface="Courier"/>
              </a:rPr>
              <a:t>myMethod4</a:t>
            </a:r>
            <a:r>
              <a:rPr lang="en-US" sz="2800" spc="-95" dirty="0">
                <a:latin typeface="Courier"/>
                <a:cs typeface="Courier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-20" dirty="0">
                <a:latin typeface="Times New Roman"/>
                <a:cs typeface="Times New Roman"/>
              </a:rPr>
              <a:t>rrives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first</a:t>
            </a:r>
            <a:r>
              <a:rPr lang="en-US" sz="2800" spc="85" dirty="0">
                <a:latin typeface="Times New Roman"/>
                <a:cs typeface="Times New Roman"/>
              </a:rPr>
              <a:t> </a:t>
            </a:r>
            <a:r>
              <a:rPr lang="en-US" sz="2800" spc="20" dirty="0">
                <a:latin typeface="Times New Roman"/>
                <a:cs typeface="Times New Roman"/>
              </a:rPr>
              <a:t>what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-50" dirty="0">
                <a:latin typeface="Times New Roman"/>
                <a:cs typeface="Times New Roman"/>
              </a:rPr>
              <a:t>will</a:t>
            </a:r>
            <a:r>
              <a:rPr lang="en-US" sz="2800" spc="90" dirty="0">
                <a:latin typeface="Times New Roman"/>
                <a:cs typeface="Times New Roman"/>
              </a:rPr>
              <a:t> </a:t>
            </a:r>
            <a:r>
              <a:rPr lang="en-US" sz="2800" spc="5" dirty="0">
                <a:latin typeface="Times New Roman"/>
                <a:cs typeface="Times New Roman"/>
              </a:rPr>
              <a:t>h</a:t>
            </a:r>
            <a:r>
              <a:rPr lang="en-US" sz="2800" spc="15" dirty="0">
                <a:latin typeface="Times New Roman"/>
                <a:cs typeface="Times New Roman"/>
              </a:rPr>
              <a:t>ap</a:t>
            </a:r>
            <a:r>
              <a:rPr lang="en-US" sz="2800" spc="45" dirty="0">
                <a:latin typeface="Times New Roman"/>
                <a:cs typeface="Times New Roman"/>
              </a:rPr>
              <a:t>p</a:t>
            </a:r>
            <a:r>
              <a:rPr lang="en-US" sz="2800" spc="10" dirty="0">
                <a:latin typeface="Times New Roman"/>
                <a:cs typeface="Times New Roman"/>
              </a:rPr>
              <a:t>en?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25267"/>
            <a:ext cx="8229600" cy="1618394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myMethod1(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param2)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myMethod2(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param3),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   myMethod3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size,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arr</a:t>
            </a:r>
            <a:r>
              <a:rPr lang="en-US" spc="10" dirty="0">
                <a:latin typeface="Times New Roman"/>
                <a:cs typeface="Times New Roman"/>
              </a:rPr>
              <a:t>[size])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myMethod4(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param4) /∗ </a:t>
            </a:r>
            <a:r>
              <a:rPr lang="en-US" spc="10" dirty="0" err="1">
                <a:latin typeface="Times New Roman"/>
                <a:cs typeface="Times New Roman"/>
              </a:rPr>
              <a:t>sdag</a:t>
            </a:r>
            <a:r>
              <a:rPr lang="en-US" spc="10" dirty="0">
                <a:latin typeface="Times New Roman"/>
                <a:cs typeface="Times New Roman"/>
              </a:rPr>
              <a:t>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7114"/>
            <a:ext cx="8229600" cy="518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z="2800" spc="20" dirty="0" smtClean="0">
                <a:latin typeface="Times New Roman"/>
                <a:cs typeface="Times New Roman"/>
              </a:rPr>
              <a:t>What is the sequence?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8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14176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2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can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95" dirty="0">
                <a:latin typeface="Times New Roman"/>
                <a:cs typeface="Times New Roman"/>
              </a:rPr>
              <a:t>w</a:t>
            </a:r>
            <a:r>
              <a:rPr lang="en-US" spc="25" dirty="0">
                <a:latin typeface="Times New Roman"/>
                <a:cs typeface="Times New Roman"/>
              </a:rPr>
              <a:t>ait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certain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700" indent="0">
              <a:lnSpc>
                <a:spcPct val="102600"/>
              </a:lnSpc>
              <a:spcBef>
                <a:spcPts val="300"/>
              </a:spcBef>
            </a:pPr>
            <a:r>
              <a:rPr lang="en-US" spc="-55" dirty="0" smtClean="0">
                <a:latin typeface="Times New Roman"/>
                <a:cs typeface="Times New Roman"/>
              </a:rPr>
              <a:t> If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-25" dirty="0">
                <a:latin typeface="Times New Roman"/>
                <a:cs typeface="Times New Roman"/>
              </a:rPr>
              <a:t>ecified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36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first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15" dirty="0">
                <a:latin typeface="Times New Roman"/>
                <a:cs typeface="Times New Roman"/>
              </a:rPr>
              <a:t>rameter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must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t</a:t>
            </a:r>
            <a:r>
              <a:rPr lang="en-US" spc="5" dirty="0">
                <a:latin typeface="Times New Roman"/>
                <a:cs typeface="Times New Roman"/>
              </a:rPr>
              <a:t>h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pPr marL="12700" marR="120650" indent="0">
              <a:lnSpc>
                <a:spcPct val="102600"/>
              </a:lnSpc>
              <a:spcBef>
                <a:spcPts val="300"/>
              </a:spcBef>
            </a:pPr>
            <a:r>
              <a:rPr lang="en-US" spc="5" dirty="0" smtClean="0">
                <a:latin typeface="Times New Roman"/>
                <a:cs typeface="Times New Roman"/>
              </a:rPr>
              <a:t> Semantic</a:t>
            </a:r>
            <a:r>
              <a:rPr lang="en-US" spc="5" dirty="0">
                <a:latin typeface="Times New Roman"/>
                <a:cs typeface="Times New Roman"/>
              </a:rPr>
              <a:t>: 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 </a:t>
            </a:r>
            <a:r>
              <a:rPr lang="en-US" i="1" spc="-95" dirty="0">
                <a:latin typeface="Courier"/>
                <a:cs typeface="Courier"/>
              </a:rPr>
              <a:t>when</a:t>
            </a:r>
            <a:r>
              <a:rPr lang="en-US" spc="-95" dirty="0">
                <a:latin typeface="Courier"/>
                <a:cs typeface="Courier"/>
              </a:rPr>
              <a:t> </a:t>
            </a:r>
            <a:r>
              <a:rPr lang="en-US" spc="-50" dirty="0">
                <a:latin typeface="Times New Roman"/>
                <a:cs typeface="Times New Roman"/>
              </a:rPr>
              <a:t>will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“bl</a:t>
            </a:r>
            <a:r>
              <a:rPr lang="en-US" spc="35" dirty="0">
                <a:latin typeface="Times New Roman"/>
                <a:cs typeface="Times New Roman"/>
              </a:rPr>
              <a:t>o</a:t>
            </a:r>
            <a:r>
              <a:rPr lang="en-US" spc="10" dirty="0">
                <a:latin typeface="Times New Roman"/>
                <a:cs typeface="Times New Roman"/>
              </a:rPr>
              <a:t>ck”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until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message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-20" dirty="0">
                <a:latin typeface="Times New Roman"/>
                <a:cs typeface="Times New Roman"/>
              </a:rPr>
              <a:t>rrives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with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reference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num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dirty="0">
                <a:latin typeface="Times New Roman"/>
                <a:cs typeface="Times New Roman"/>
              </a:rPr>
              <a:t>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when</a:t>
            </a:r>
            <a:r>
              <a:rPr lang="en-US" sz="2200" dirty="0" smtClean="0"/>
              <a:t> 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257175"/>
            <a:ext cx="8229600" cy="2704353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</a:t>
            </a:r>
            <a:r>
              <a:rPr lang="en-US" i="1" spc="10" dirty="0" err="1">
                <a:latin typeface="Times New Roman"/>
                <a:cs typeface="Times New Roman"/>
              </a:rPr>
              <a:t>sdag</a:t>
            </a:r>
            <a:r>
              <a:rPr lang="en-US" i="1" spc="10" dirty="0">
                <a:latin typeface="Times New Roman"/>
                <a:cs typeface="Times New Roman"/>
              </a:rPr>
              <a:t> block ∗/</a:t>
            </a:r>
          </a:p>
          <a:p>
            <a:pPr marL="0" indent="0">
              <a:spcBef>
                <a:spcPts val="484"/>
              </a:spcBef>
              <a:buNone/>
            </a:pP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(200, </a:t>
            </a:r>
            <a:r>
              <a:rPr lang="en-US" b="1" spc="10" dirty="0">
                <a:latin typeface="Times New Roman"/>
                <a:cs typeface="Times New Roman"/>
              </a:rPr>
              <a:t>false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not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proxy.method1</a:t>
            </a:r>
            <a:r>
              <a:rPr lang="en-US" spc="10" dirty="0">
                <a:latin typeface="Times New Roman"/>
                <a:cs typeface="Times New Roman"/>
              </a:rPr>
              <a:t>(100, </a:t>
            </a:r>
            <a:r>
              <a:rPr lang="en-US" b="1" spc="10" dirty="0">
                <a:latin typeface="Times New Roman"/>
                <a:cs typeface="Times New Roman"/>
              </a:rPr>
              <a:t>true</a:t>
            </a:r>
            <a:r>
              <a:rPr lang="en-US" spc="10" dirty="0">
                <a:latin typeface="Times New Roman"/>
                <a:cs typeface="Times New Roman"/>
              </a:rPr>
              <a:t>); </a:t>
            </a:r>
            <a:r>
              <a:rPr lang="en-US" i="1" spc="10" dirty="0">
                <a:latin typeface="Times New Roman"/>
                <a:cs typeface="Times New Roman"/>
              </a:rPr>
              <a:t>/∗ will be delivered to the when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6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if-then-else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940050"/>
            <a:ext cx="8229600" cy="246043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if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thisIndex.x</a:t>
            </a:r>
            <a:r>
              <a:rPr lang="en-US" spc="10" dirty="0">
                <a:latin typeface="Times New Roman"/>
                <a:cs typeface="Times New Roman"/>
              </a:rPr>
              <a:t> == 10)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 </a:t>
            </a:r>
            <a:r>
              <a:rPr lang="en-US" spc="10" dirty="0">
                <a:latin typeface="Times New Roman"/>
                <a:cs typeface="Times New Roman"/>
              </a:rPr>
              <a:t>else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payload) </a:t>
            </a:r>
            <a:r>
              <a:rPr lang="en-US" b="1" spc="10" dirty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/... some C++ code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13422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>
                <a:latin typeface="Courier"/>
                <a:cs typeface="Courier"/>
              </a:rPr>
              <a:t>if-then-else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>
                <a:latin typeface="Times New Roman"/>
                <a:cs typeface="Times New Roman"/>
              </a:rPr>
              <a:t>Same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as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</a:t>
            </a:r>
            <a:r>
              <a:rPr lang="en-US" spc="-15" dirty="0">
                <a:latin typeface="Times New Roman"/>
                <a:cs typeface="Times New Roman"/>
              </a:rPr>
              <a:t>ypical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if-then-else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semantics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and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4224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</a:t>
            </a:r>
            <a:r>
              <a:rPr lang="en-US" sz="2200" i="1" dirty="0" smtClean="0">
                <a:latin typeface="Courier"/>
                <a:cs typeface="Courier"/>
              </a:rPr>
              <a:t> for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86958"/>
            <a:ext cx="8229600" cy="2073307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for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= 0;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maxIter</a:t>
            </a:r>
            <a:r>
              <a:rPr lang="en-US" spc="10" dirty="0">
                <a:latin typeface="Times New Roman"/>
                <a:cs typeface="Times New Roman"/>
              </a:rPr>
              <a:t>; ++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recvLeft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(LEFT,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recvRight</a:t>
            </a:r>
            <a:r>
              <a:rPr lang="en-US" spc="10" dirty="0">
                <a:latin typeface="Times New Roman"/>
                <a:cs typeface="Times New Roman"/>
              </a:rPr>
              <a:t>[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computeKernel</a:t>
            </a:r>
            <a:r>
              <a:rPr lang="en-US" spc="10" dirty="0">
                <a:latin typeface="Times New Roman"/>
                <a:cs typeface="Times New Roman"/>
              </a:rPr>
              <a:t>(RIGHT, data);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52298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for </a:t>
            </a:r>
            <a:r>
              <a:rPr lang="en-US" sz="3200" spc="15" dirty="0" smtClean="0">
                <a:latin typeface="Times New Roman"/>
                <a:cs typeface="Times New Roman"/>
              </a:rPr>
              <a:t>construct</a:t>
            </a:r>
            <a:r>
              <a:rPr lang="en-US" sz="3200" spc="15" dirty="0">
                <a:latin typeface="Times New Roman"/>
                <a:cs typeface="Times New Roman"/>
              </a:rPr>
              <a:t>:</a:t>
            </a:r>
            <a:endParaRPr lang="en-US" sz="3200" dirty="0">
              <a:latin typeface="Times New Roman"/>
              <a:cs typeface="Times New Roman"/>
            </a:endParaRP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Defines a sequenced </a:t>
            </a:r>
            <a:r>
              <a:rPr lang="en-US" i="1" spc="10" dirty="0" smtClean="0">
                <a:latin typeface="Courier"/>
                <a:cs typeface="Courier"/>
              </a:rPr>
              <a:t>for</a:t>
            </a:r>
            <a:r>
              <a:rPr lang="en-US" spc="10" dirty="0" smtClean="0">
                <a:latin typeface="Times New Roman"/>
                <a:cs typeface="Times New Roman"/>
              </a:rPr>
              <a:t> loop (like a sequential C for loop)</a:t>
            </a:r>
          </a:p>
          <a:p>
            <a:pPr marL="360680" indent="-171450">
              <a:lnSpc>
                <a:spcPct val="100000"/>
              </a:lnSpc>
              <a:spcBef>
                <a:spcPts val="175"/>
              </a:spcBef>
              <a:buFont typeface="Wingdings" charset="2"/>
              <a:buChar char="Ø"/>
            </a:pPr>
            <a:r>
              <a:rPr lang="en-US" spc="10" dirty="0" smtClean="0">
                <a:latin typeface="Times New Roman"/>
                <a:cs typeface="Times New Roman"/>
              </a:rPr>
              <a:t>Once the body for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err="1" smtClean="0">
                <a:latin typeface="Times New Roman"/>
                <a:cs typeface="Times New Roman"/>
              </a:rPr>
              <a:t>th</a:t>
            </a:r>
            <a:r>
              <a:rPr lang="en-US" spc="10" dirty="0" smtClean="0">
                <a:latin typeface="Times New Roman"/>
                <a:cs typeface="Times New Roman"/>
              </a:rPr>
              <a:t> iteration completes, the </a:t>
            </a:r>
            <a:r>
              <a:rPr lang="en-US" i="1" spc="10" dirty="0" err="1" smtClean="0">
                <a:latin typeface="Times New Roman"/>
                <a:cs typeface="Times New Roman"/>
              </a:rPr>
              <a:t>i</a:t>
            </a:r>
            <a:r>
              <a:rPr lang="en-US" spc="10" dirty="0" smtClean="0">
                <a:latin typeface="Times New Roman"/>
                <a:cs typeface="Times New Roman"/>
              </a:rPr>
              <a:t> + 1 iteration is started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60265"/>
            <a:ext cx="8229600" cy="6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2800" i="1" spc="20" dirty="0" err="1" smtClean="0">
                <a:latin typeface="Courier"/>
                <a:cs typeface="Courier"/>
              </a:rPr>
              <a:t>iter</a:t>
            </a:r>
            <a:r>
              <a:rPr lang="en-US" sz="2800" spc="20" dirty="0" smtClean="0">
                <a:latin typeface="Times New Roman"/>
                <a:cs typeface="Times New Roman"/>
              </a:rPr>
              <a:t> must be defined in the class as a member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97425"/>
            <a:ext cx="8229600" cy="105955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class </a:t>
            </a:r>
            <a:r>
              <a:rPr lang="en-US" spc="10" dirty="0">
                <a:latin typeface="Times New Roman"/>
                <a:cs typeface="Times New Roman"/>
              </a:rPr>
              <a:t>Foo : </a:t>
            </a:r>
            <a:r>
              <a:rPr lang="en-US" b="1" spc="10" dirty="0">
                <a:latin typeface="Times New Roman"/>
                <a:cs typeface="Times New Roman"/>
              </a:rPr>
              <a:t>public </a:t>
            </a:r>
            <a:r>
              <a:rPr lang="en-US" spc="10" dirty="0" err="1">
                <a:latin typeface="Times New Roman"/>
                <a:cs typeface="Times New Roman"/>
              </a:rPr>
              <a:t>CBase</a:t>
            </a:r>
            <a:r>
              <a:rPr lang="en-US" spc="10" dirty="0">
                <a:latin typeface="Times New Roman"/>
                <a:cs typeface="Times New Roman"/>
              </a:rPr>
              <a:t> Foo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public</a:t>
            </a:r>
            <a:r>
              <a:rPr lang="en-US" spc="10" dirty="0">
                <a:latin typeface="Times New Roman"/>
                <a:cs typeface="Times New Roman"/>
              </a:rPr>
              <a:t>: 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iter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r>
              <a:rPr lang="en-US" spc="10" dirty="0">
                <a:latin typeface="Times New Roman"/>
                <a:cs typeface="Times New Roman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59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while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421117"/>
            <a:ext cx="8229600" cy="3752221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while 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 &lt; </a:t>
            </a:r>
            <a:r>
              <a:rPr lang="en-US" spc="10" dirty="0" err="1">
                <a:latin typeface="Times New Roman"/>
                <a:cs typeface="Times New Roman"/>
              </a:rPr>
              <a:t>numNeighbors</a:t>
            </a:r>
            <a:r>
              <a:rPr lang="en-US" spc="1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 err="1">
                <a:latin typeface="Times New Roman"/>
                <a:cs typeface="Times New Roman"/>
              </a:rPr>
              <a:t>recvData</a:t>
            </a:r>
            <a:r>
              <a:rPr lang="en-US" spc="10" dirty="0">
                <a:latin typeface="Times New Roman"/>
                <a:cs typeface="Times New Roman"/>
              </a:rPr>
              <a:t>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>
                <a:latin typeface="Times New Roman"/>
                <a:cs typeface="Times New Roman"/>
              </a:rPr>
              <a:t>double </a:t>
            </a:r>
            <a:r>
              <a:rPr lang="en-US" spc="10" dirty="0">
                <a:latin typeface="Times New Roman"/>
                <a:cs typeface="Times New Roman"/>
              </a:rPr>
              <a:t>data[</a:t>
            </a:r>
            <a:r>
              <a:rPr lang="en-US" spc="10" dirty="0" err="1">
                <a:latin typeface="Times New Roman"/>
                <a:cs typeface="Times New Roman"/>
              </a:rPr>
              <a:t>len</a:t>
            </a:r>
            <a:r>
              <a:rPr lang="en-US" spc="10" dirty="0">
                <a:latin typeface="Times New Roman"/>
                <a:cs typeface="Times New Roman"/>
              </a:rPr>
              <a:t>])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     </a:t>
            </a:r>
            <a:r>
              <a:rPr lang="en-US" i="1" spc="10" dirty="0" smtClean="0">
                <a:latin typeface="Times New Roman"/>
                <a:cs typeface="Times New Roman"/>
              </a:rPr>
              <a:t>/</a:t>
            </a:r>
            <a:r>
              <a:rPr lang="en-US" i="1" spc="10" dirty="0">
                <a:latin typeface="Times New Roman"/>
                <a:cs typeface="Times New Roman"/>
              </a:rPr>
              <a:t>∗ do something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method1() </a:t>
            </a:r>
            <a:r>
              <a:rPr lang="en-US" i="1" spc="10" dirty="0">
                <a:latin typeface="Times New Roman"/>
                <a:cs typeface="Times New Roman"/>
              </a:rPr>
              <a:t>/∗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method2() </a:t>
            </a:r>
            <a:r>
              <a:rPr lang="en-US" i="1" spc="10" dirty="0">
                <a:latin typeface="Times New Roman"/>
                <a:cs typeface="Times New Roman"/>
              </a:rPr>
              <a:t>/∗ block2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spc="10" dirty="0" err="1">
                <a:latin typeface="Times New Roman"/>
                <a:cs typeface="Times New Roman"/>
              </a:rPr>
              <a:t>i</a:t>
            </a:r>
            <a:r>
              <a:rPr lang="en-US" spc="10" dirty="0">
                <a:latin typeface="Times New Roman"/>
                <a:cs typeface="Times New Roman"/>
              </a:rPr>
              <a:t>++; 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98823"/>
            <a:ext cx="8229600" cy="1222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">
              <a:lnSpc>
                <a:spcPct val="100000"/>
              </a:lnSpc>
            </a:pPr>
            <a:r>
              <a:rPr lang="en-US" sz="3200" spc="20" dirty="0">
                <a:latin typeface="Times New Roman"/>
                <a:cs typeface="Times New Roman"/>
              </a:rPr>
              <a:t>The </a:t>
            </a:r>
            <a:r>
              <a:rPr lang="en-US" sz="3200" spc="110" dirty="0">
                <a:latin typeface="Times New Roman"/>
                <a:cs typeface="Times New Roman"/>
              </a:rPr>
              <a:t> </a:t>
            </a:r>
            <a:r>
              <a:rPr lang="en-US" sz="3200" i="1" spc="-95" dirty="0" smtClean="0">
                <a:latin typeface="Courier"/>
                <a:cs typeface="Courier"/>
              </a:rPr>
              <a:t>while </a:t>
            </a:r>
            <a:r>
              <a:rPr lang="en-US" sz="3200" spc="15" dirty="0">
                <a:latin typeface="Times New Roman"/>
                <a:cs typeface="Times New Roman"/>
              </a:rPr>
              <a:t>construct:</a:t>
            </a:r>
            <a:endParaRPr lang="en-US" sz="32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00000"/>
              </a:lnSpc>
              <a:spcBef>
                <a:spcPts val="285"/>
              </a:spcBef>
              <a:buFont typeface="Wingdings" charset="2"/>
              <a:buChar char="Ø"/>
            </a:pPr>
            <a:r>
              <a:rPr lang="en-US" spc="-15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sequenced  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i="1" spc="-80" dirty="0">
                <a:latin typeface="Courier"/>
                <a:cs typeface="Courier"/>
              </a:rPr>
              <a:t>while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5" dirty="0">
                <a:latin typeface="Times New Roman"/>
                <a:cs typeface="Times New Roman"/>
              </a:rPr>
              <a:t>op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(li</a:t>
            </a:r>
            <a:r>
              <a:rPr lang="en-US" spc="-40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sequential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C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while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l</a:t>
            </a:r>
            <a:r>
              <a:rPr lang="en-US" spc="-5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op)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9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512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39353"/>
          </a:xfrm>
        </p:spPr>
        <p:txBody>
          <a:bodyPr>
            <a:normAutofit fontScale="85000" lnSpcReduction="10000"/>
          </a:bodyPr>
          <a:lstStyle/>
          <a:p>
            <a:pPr marL="320040">
              <a:spcBef>
                <a:spcPts val="0"/>
              </a:spcBef>
            </a:pPr>
            <a:r>
              <a:rPr lang="en-US" sz="3000" spc="20" dirty="0">
                <a:latin typeface="Times New Roman"/>
                <a:cs typeface="Times New Roman"/>
              </a:rPr>
              <a:t>The </a:t>
            </a:r>
            <a:r>
              <a:rPr lang="en-US" sz="3000" spc="110" dirty="0">
                <a:latin typeface="Times New Roman"/>
                <a:cs typeface="Times New Roman"/>
              </a:rPr>
              <a:t> </a:t>
            </a:r>
            <a:r>
              <a:rPr lang="en-US" sz="3000" spc="-95" dirty="0">
                <a:latin typeface="Courier"/>
                <a:cs typeface="Courier"/>
              </a:rPr>
              <a:t>overlap </a:t>
            </a:r>
            <a:r>
              <a:rPr lang="en-US" sz="3000" spc="15" dirty="0">
                <a:latin typeface="Times New Roman"/>
                <a:cs typeface="Times New Roman"/>
              </a:rPr>
              <a:t>construct:</a:t>
            </a:r>
            <a:endParaRPr lang="en-US" sz="3000" dirty="0">
              <a:latin typeface="Times New Roman"/>
              <a:cs typeface="Times New Roman"/>
            </a:endParaRP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By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default,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Structured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Dagger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defines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50" dirty="0">
                <a:latin typeface="Times New Roman"/>
                <a:cs typeface="Times New Roman"/>
              </a:rPr>
              <a:t>that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0" dirty="0">
                <a:latin typeface="Times New Roman"/>
                <a:cs typeface="Times New Roman"/>
              </a:rPr>
              <a:t>is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foll</a:t>
            </a:r>
            <a:r>
              <a:rPr lang="en-US" spc="-60" dirty="0">
                <a:latin typeface="Times New Roman"/>
                <a:cs typeface="Times New Roman"/>
              </a:rPr>
              <a:t>o</a:t>
            </a:r>
            <a:r>
              <a:rPr lang="en-US" spc="-75" dirty="0">
                <a:latin typeface="Times New Roman"/>
                <a:cs typeface="Times New Roman"/>
              </a:rPr>
              <a:t>w</a:t>
            </a:r>
            <a:r>
              <a:rPr lang="en-US" dirty="0">
                <a:latin typeface="Times New Roman"/>
                <a:cs typeface="Times New Roman"/>
              </a:rPr>
              <a:t>ed </a:t>
            </a:r>
            <a:r>
              <a:rPr lang="en-US" spc="-5" dirty="0" smtClean="0">
                <a:latin typeface="Times New Roman"/>
                <a:cs typeface="Times New Roman"/>
              </a:rPr>
              <a:t>sequentially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all</a:t>
            </a:r>
            <a:r>
              <a:rPr lang="en-US" spc="-50" dirty="0">
                <a:latin typeface="Times New Roman"/>
                <a:cs typeface="Times New Roman"/>
              </a:rPr>
              <a:t>o</a:t>
            </a:r>
            <a:r>
              <a:rPr lang="en-US" spc="-30" dirty="0">
                <a:latin typeface="Times New Roman"/>
                <a:cs typeface="Times New Roman"/>
              </a:rPr>
              <a:t>ws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multiple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inde</a:t>
            </a:r>
            <a:r>
              <a:rPr lang="en-US" spc="30" dirty="0">
                <a:latin typeface="Times New Roman"/>
                <a:cs typeface="Times New Roman"/>
              </a:rPr>
              <a:t>p</a:t>
            </a:r>
            <a:r>
              <a:rPr lang="en-US" spc="15" dirty="0">
                <a:latin typeface="Times New Roman"/>
                <a:cs typeface="Times New Roman"/>
              </a:rPr>
              <a:t>endent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clauses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execute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an</a:t>
            </a:r>
            <a:r>
              <a:rPr lang="en-US" spc="-45" dirty="0">
                <a:latin typeface="Times New Roman"/>
                <a:cs typeface="Times New Roman"/>
              </a:rPr>
              <a:t>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-3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30" dirty="0" smtClean="0">
                <a:latin typeface="Times New Roman"/>
                <a:cs typeface="Times New Roman"/>
              </a:rPr>
              <a:t>Any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5" dirty="0" smtClean="0">
                <a:latin typeface="Times New Roman"/>
                <a:cs typeface="Times New Roman"/>
              </a:rPr>
              <a:t>constructs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5" dirty="0" smtClean="0">
                <a:latin typeface="Times New Roman"/>
                <a:cs typeface="Times New Roman"/>
              </a:rPr>
              <a:t>the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35" dirty="0" smtClean="0">
                <a:latin typeface="Times New Roman"/>
                <a:cs typeface="Times New Roman"/>
              </a:rPr>
              <a:t>b</a:t>
            </a:r>
            <a:r>
              <a:rPr lang="en-US" spc="20" dirty="0" smtClean="0">
                <a:latin typeface="Times New Roman"/>
                <a:cs typeface="Times New Roman"/>
              </a:rPr>
              <a:t>o</a:t>
            </a:r>
            <a:r>
              <a:rPr lang="en-US" spc="-15" dirty="0" smtClean="0">
                <a:latin typeface="Times New Roman"/>
                <a:cs typeface="Times New Roman"/>
              </a:rPr>
              <a:t>dy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of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  </a:t>
            </a:r>
            <a:r>
              <a:rPr lang="en-US" spc="-120" dirty="0" smtClean="0">
                <a:latin typeface="Times New Roman"/>
                <a:cs typeface="Times New Roman"/>
              </a:rPr>
              <a:t> </a:t>
            </a:r>
            <a:r>
              <a:rPr lang="en-US" spc="-80" dirty="0" smtClean="0">
                <a:latin typeface="Courier"/>
                <a:cs typeface="Courier"/>
              </a:rPr>
              <a:t>overlap</a:t>
            </a:r>
            <a:r>
              <a:rPr lang="en-US" spc="30" dirty="0" smtClean="0">
                <a:latin typeface="Courier"/>
                <a:cs typeface="Courier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can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10" dirty="0" smtClean="0">
                <a:latin typeface="Times New Roman"/>
                <a:cs typeface="Times New Roman"/>
              </a:rPr>
              <a:t>hap</a:t>
            </a:r>
            <a:r>
              <a:rPr lang="en-US" spc="45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en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20" dirty="0" smtClean="0">
                <a:latin typeface="Times New Roman"/>
                <a:cs typeface="Times New Roman"/>
              </a:rPr>
              <a:t>in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20" dirty="0" smtClean="0">
                <a:latin typeface="Times New Roman"/>
                <a:cs typeface="Times New Roman"/>
              </a:rPr>
              <a:t>an</a:t>
            </a:r>
            <a:r>
              <a:rPr lang="en-US" spc="-45" dirty="0" smtClean="0">
                <a:latin typeface="Times New Roman"/>
                <a:cs typeface="Times New Roman"/>
              </a:rPr>
              <a:t>y</a:t>
            </a:r>
            <a:r>
              <a:rPr lang="en-US" spc="80" dirty="0" smtClean="0">
                <a:latin typeface="Times New Roman"/>
                <a:cs typeface="Times New Roman"/>
              </a:rPr>
              <a:t> </a:t>
            </a:r>
            <a:r>
              <a:rPr lang="en-US" spc="-35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rder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spc="-25" dirty="0">
                <a:latin typeface="Times New Roman"/>
                <a:cs typeface="Times New Roman"/>
              </a:rPr>
              <a:t>An  </a:t>
            </a:r>
            <a:r>
              <a:rPr lang="en-US" spc="-1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overlap</a:t>
            </a:r>
            <a:r>
              <a:rPr lang="en-US" spc="30" dirty="0">
                <a:latin typeface="Courier"/>
                <a:cs typeface="Courier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finishes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sequence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when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a</a:t>
            </a:r>
            <a:r>
              <a:rPr lang="en-US" spc="-45" dirty="0">
                <a:latin typeface="Times New Roman"/>
                <a:cs typeface="Times New Roman"/>
              </a:rPr>
              <a:t>ll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the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statements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5" dirty="0">
                <a:latin typeface="Times New Roman"/>
                <a:cs typeface="Times New Roman"/>
              </a:rPr>
              <a:t>it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 executed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r>
              <a:rPr lang="en-US" dirty="0" smtClean="0">
                <a:latin typeface="Times New Roman"/>
                <a:cs typeface="Times New Roman"/>
              </a:rPr>
              <a:t>Syntax </a:t>
            </a:r>
            <a:r>
              <a:rPr lang="en-US" spc="-80" dirty="0">
                <a:latin typeface="Courier"/>
                <a:cs typeface="Courier"/>
              </a:rPr>
              <a:t>overlap </a:t>
            </a:r>
            <a:r>
              <a:rPr lang="en-US" spc="95" dirty="0">
                <a:latin typeface="Times New Roman"/>
                <a:cs typeface="Times New Roman"/>
              </a:rPr>
              <a:t>{</a:t>
            </a:r>
            <a:r>
              <a:rPr lang="en-US" i="1" spc="95" dirty="0">
                <a:latin typeface="Times New Roman"/>
                <a:cs typeface="Times New Roman"/>
              </a:rPr>
              <a:t> </a:t>
            </a:r>
            <a:r>
              <a:rPr lang="en-US" i="1" spc="20" dirty="0">
                <a:latin typeface="Times New Roman"/>
                <a:cs typeface="Times New Roman"/>
              </a:rPr>
              <a:t> </a:t>
            </a:r>
            <a:r>
              <a:rPr lang="en-US" spc="-80" dirty="0">
                <a:latin typeface="Courier"/>
                <a:cs typeface="Courier"/>
              </a:rPr>
              <a:t>/* </a:t>
            </a:r>
            <a:r>
              <a:rPr lang="en-US" spc="-80" dirty="0" err="1">
                <a:latin typeface="Courier"/>
                <a:cs typeface="Courier"/>
              </a:rPr>
              <a:t>sdag</a:t>
            </a:r>
            <a:r>
              <a:rPr lang="en-US" spc="-80" dirty="0">
                <a:latin typeface="Courier"/>
                <a:cs typeface="Courier"/>
              </a:rPr>
              <a:t> constructs */ </a:t>
            </a:r>
            <a:r>
              <a:rPr lang="en-US" spc="95" dirty="0" smtClean="0">
                <a:latin typeface="Times New Roman"/>
                <a:cs typeface="Times New Roman"/>
              </a:rPr>
              <a:t>}</a:t>
            </a:r>
            <a:endParaRPr lang="en-US" dirty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459740" marR="12700" indent="0">
              <a:spcBef>
                <a:spcPts val="0"/>
              </a:spcBef>
              <a:buNone/>
            </a:pPr>
            <a:r>
              <a:rPr lang="en-US" sz="2600" dirty="0" smtClean="0">
                <a:latin typeface="Times New Roman"/>
                <a:cs typeface="Times New Roman"/>
              </a:rPr>
              <a:t>What are the possible execution sequences?</a:t>
            </a:r>
          </a:p>
          <a:p>
            <a:pPr marL="631190" marR="12700" indent="-171450">
              <a:spcBef>
                <a:spcPts val="0"/>
              </a:spcBef>
              <a:buFont typeface="Wingdings" charset="2"/>
              <a:buChar char="Ø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smtClean="0">
                <a:latin typeface="Courier"/>
                <a:cs typeface="Courier"/>
              </a:rPr>
              <a:t>overlap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32942"/>
            <a:ext cx="8229600" cy="2032000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block1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overlap </a:t>
            </a:r>
            <a:r>
              <a:rPr lang="en-US" spc="1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block2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entryMethod1[100](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ref </a:t>
            </a:r>
            <a:r>
              <a:rPr lang="en-US" spc="10" dirty="0" err="1">
                <a:latin typeface="Times New Roman"/>
                <a:cs typeface="Times New Roman"/>
              </a:rPr>
              <a:t>num</a:t>
            </a:r>
            <a:r>
              <a:rPr lang="en-US" spc="10" dirty="0">
                <a:latin typeface="Times New Roman"/>
                <a:cs typeface="Times New Roman"/>
              </a:rPr>
              <a:t>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param1) </a:t>
            </a:r>
            <a:r>
              <a:rPr lang="en-US" i="1" spc="10" dirty="0">
                <a:latin typeface="Times New Roman"/>
                <a:cs typeface="Times New Roman"/>
              </a:rPr>
              <a:t>/∗ block3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    </a:t>
            </a:r>
            <a:r>
              <a:rPr lang="en-US" b="1" spc="10" dirty="0" smtClean="0">
                <a:latin typeface="Times New Roman"/>
                <a:cs typeface="Times New Roman"/>
              </a:rPr>
              <a:t>when </a:t>
            </a:r>
            <a:r>
              <a:rPr lang="en-US" spc="10" dirty="0">
                <a:latin typeface="Times New Roman"/>
                <a:cs typeface="Times New Roman"/>
              </a:rPr>
              <a:t>entryMethod2(</a:t>
            </a:r>
            <a:r>
              <a:rPr lang="en-US" b="1" spc="10" dirty="0">
                <a:latin typeface="Times New Roman"/>
                <a:cs typeface="Times New Roman"/>
              </a:rPr>
              <a:t>char </a:t>
            </a:r>
            <a:r>
              <a:rPr lang="en-US" spc="10" dirty="0" err="1">
                <a:latin typeface="Times New Roman"/>
                <a:cs typeface="Times New Roman"/>
              </a:rPr>
              <a:t>myChar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block4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smtClean="0">
                <a:latin typeface="Times New Roman"/>
                <a:cs typeface="Times New Roman"/>
              </a:rPr>
              <a:t>serial </a:t>
            </a:r>
            <a:r>
              <a:rPr lang="en-US" spc="10" dirty="0">
                <a:latin typeface="Times New Roman"/>
                <a:cs typeface="Times New Roman"/>
              </a:rPr>
              <a:t>{ </a:t>
            </a:r>
            <a:r>
              <a:rPr lang="en-US" i="1" spc="10" dirty="0">
                <a:latin typeface="Times New Roman"/>
                <a:cs typeface="Times New Roman"/>
              </a:rPr>
              <a:t>/∗ block5 ∗/ </a:t>
            </a:r>
            <a:r>
              <a:rPr lang="en-US" spc="10" dirty="0">
                <a:latin typeface="Times New Roman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17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Illustration of a long “overlap”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74928"/>
            <a:ext cx="4772213" cy="1923283"/>
          </a:xfrm>
        </p:spPr>
        <p:txBody>
          <a:bodyPr>
            <a:normAutofit/>
          </a:bodyPr>
          <a:lstStyle/>
          <a:p>
            <a:pPr marL="12700" marR="12700">
              <a:spcBef>
                <a:spcPts val="0"/>
              </a:spcBef>
            </a:pPr>
            <a:r>
              <a:rPr lang="en-US" sz="2300" spc="-5" dirty="0">
                <a:latin typeface="Times New Roman"/>
                <a:cs typeface="Times New Roman"/>
              </a:rPr>
              <a:t>Overlap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15" dirty="0">
                <a:latin typeface="Times New Roman"/>
                <a:cs typeface="Times New Roman"/>
              </a:rPr>
              <a:t>can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40" dirty="0">
                <a:latin typeface="Times New Roman"/>
                <a:cs typeface="Times New Roman"/>
              </a:rPr>
              <a:t>b</a:t>
            </a:r>
            <a:r>
              <a:rPr lang="en-US" sz="2300" spc="-5" dirty="0">
                <a:latin typeface="Times New Roman"/>
                <a:cs typeface="Times New Roman"/>
              </a:rPr>
              <a:t>e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dirty="0">
                <a:latin typeface="Times New Roman"/>
                <a:cs typeface="Times New Roman"/>
              </a:rPr>
              <a:t>used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5" dirty="0">
                <a:latin typeface="Times New Roman"/>
                <a:cs typeface="Times New Roman"/>
              </a:rPr>
              <a:t>to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25" dirty="0">
                <a:latin typeface="Times New Roman"/>
                <a:cs typeface="Times New Roman"/>
              </a:rPr>
              <a:t>get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5" dirty="0">
                <a:latin typeface="Times New Roman"/>
                <a:cs typeface="Times New Roman"/>
              </a:rPr>
              <a:t>back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10" dirty="0">
                <a:latin typeface="Times New Roman"/>
                <a:cs typeface="Times New Roman"/>
              </a:rPr>
              <a:t>some</a:t>
            </a:r>
            <a:r>
              <a:rPr lang="en-US" sz="2300" spc="-5" dirty="0">
                <a:latin typeface="Times New Roman"/>
                <a:cs typeface="Times New Roman"/>
              </a:rPr>
              <a:t> </a:t>
            </a:r>
            <a:r>
              <a:rPr lang="en-US" sz="2300" spc="-25" dirty="0">
                <a:latin typeface="Times New Roman"/>
                <a:cs typeface="Times New Roman"/>
              </a:rPr>
              <a:t>of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the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asynchrony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-5" dirty="0">
                <a:latin typeface="Times New Roman"/>
                <a:cs typeface="Times New Roman"/>
              </a:rPr>
              <a:t>within</a:t>
            </a:r>
            <a:r>
              <a:rPr lang="en-US" sz="2300" spc="90" dirty="0">
                <a:latin typeface="Times New Roman"/>
                <a:cs typeface="Times New Roman"/>
              </a:rPr>
              <a:t> </a:t>
            </a:r>
            <a:r>
              <a:rPr lang="en-US" sz="2300" spc="30" dirty="0">
                <a:latin typeface="Times New Roman"/>
                <a:cs typeface="Times New Roman"/>
              </a:rPr>
              <a:t>a</a:t>
            </a:r>
            <a:r>
              <a:rPr lang="en-US" sz="2300" spc="85" dirty="0">
                <a:latin typeface="Times New Roman"/>
                <a:cs typeface="Times New Roman"/>
              </a:rPr>
              <a:t> </a:t>
            </a:r>
            <a:r>
              <a:rPr lang="en-US" sz="2300" spc="-5" dirty="0" err="1">
                <a:latin typeface="Times New Roman"/>
                <a:cs typeface="Times New Roman"/>
              </a:rPr>
              <a:t>c</a:t>
            </a:r>
            <a:r>
              <a:rPr lang="en-US" sz="2300" spc="20" dirty="0" err="1">
                <a:latin typeface="Times New Roman"/>
                <a:cs typeface="Times New Roman"/>
              </a:rPr>
              <a:t>h</a:t>
            </a:r>
            <a:r>
              <a:rPr lang="en-US" sz="2300" spc="-15" dirty="0" err="1">
                <a:latin typeface="Times New Roman"/>
                <a:cs typeface="Times New Roman"/>
              </a:rPr>
              <a:t>a</a:t>
            </a:r>
            <a:r>
              <a:rPr lang="en-US" sz="2300" dirty="0" err="1">
                <a:latin typeface="Times New Roman"/>
                <a:cs typeface="Times New Roman"/>
              </a:rPr>
              <a:t>re</a:t>
            </a:r>
            <a:endParaRPr lang="en-US" sz="2300" dirty="0">
              <a:latin typeface="Times New Roman"/>
              <a:cs typeface="Times New Roman"/>
            </a:endParaRPr>
          </a:p>
          <a:p>
            <a:pPr marL="323850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spc="25" dirty="0">
                <a:latin typeface="Times New Roman"/>
                <a:cs typeface="Times New Roman"/>
              </a:rPr>
              <a:t>But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5" dirty="0">
                <a:latin typeface="Times New Roman"/>
                <a:cs typeface="Times New Roman"/>
              </a:rPr>
              <a:t>it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is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constrained</a:t>
            </a:r>
            <a:endParaRPr lang="en-US" sz="1800" dirty="0">
              <a:latin typeface="Times New Roman"/>
              <a:cs typeface="Times New Roman"/>
            </a:endParaRPr>
          </a:p>
          <a:p>
            <a:pPr marL="323850" marR="555625" indent="-171450">
              <a:spcBef>
                <a:spcPts val="0"/>
              </a:spcBef>
              <a:buFont typeface="Wingdings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Ma</a:t>
            </a:r>
            <a:r>
              <a:rPr lang="en-US" sz="1800" spc="-30" dirty="0">
                <a:latin typeface="Times New Roman"/>
                <a:cs typeface="Times New Roman"/>
              </a:rPr>
              <a:t>k</a:t>
            </a:r>
            <a:r>
              <a:rPr lang="en-US" sz="1800" spc="-5" dirty="0">
                <a:latin typeface="Times New Roman"/>
                <a:cs typeface="Times New Roman"/>
              </a:rPr>
              <a:t>es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f</a:t>
            </a:r>
            <a:r>
              <a:rPr lang="en-US" sz="1800" spc="-50" dirty="0">
                <a:latin typeface="Times New Roman"/>
                <a:cs typeface="Times New Roman"/>
              </a:rPr>
              <a:t>o</a:t>
            </a:r>
            <a:r>
              <a:rPr lang="en-US" sz="1800" spc="5" dirty="0">
                <a:latin typeface="Times New Roman"/>
                <a:cs typeface="Times New Roman"/>
              </a:rPr>
              <a:t>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</a:t>
            </a:r>
            <a:r>
              <a:rPr lang="en-US" sz="1800" spc="-30" dirty="0">
                <a:latin typeface="Times New Roman"/>
                <a:cs typeface="Times New Roman"/>
              </a:rPr>
              <a:t>o</a:t>
            </a:r>
            <a:r>
              <a:rPr lang="en-US" sz="1800" dirty="0">
                <a:latin typeface="Times New Roman"/>
                <a:cs typeface="Times New Roman"/>
              </a:rPr>
              <a:t>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-15" dirty="0">
                <a:latin typeface="Times New Roman"/>
                <a:cs typeface="Times New Roman"/>
              </a:rPr>
              <a:t>disciplined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</a:t>
            </a:r>
            <a:r>
              <a:rPr lang="en-US" sz="1800" dirty="0">
                <a:latin typeface="Times New Roman"/>
                <a:cs typeface="Times New Roman"/>
              </a:rPr>
              <a:t>rogramming,</a:t>
            </a:r>
          </a:p>
          <a:p>
            <a:pPr marL="525779" indent="-285750">
              <a:spcBef>
                <a:spcPts val="0"/>
              </a:spcBef>
              <a:buFont typeface="Wingdings" charset="2"/>
              <a:buChar char=""/>
            </a:pPr>
            <a:r>
              <a:rPr lang="en-US" sz="1600" spc="10" dirty="0" smtClean="0">
                <a:latin typeface="Times New Roman"/>
                <a:cs typeface="Times New Roman"/>
              </a:rPr>
              <a:t>with</a:t>
            </a:r>
            <a:r>
              <a:rPr lang="en-US" sz="1600" spc="80" dirty="0" smtClean="0">
                <a:latin typeface="Times New Roman"/>
                <a:cs typeface="Times New Roman"/>
              </a:rPr>
              <a:t> </a:t>
            </a:r>
            <a:r>
              <a:rPr lang="en-US" sz="1600" spc="-15" dirty="0">
                <a:latin typeface="Times New Roman"/>
                <a:cs typeface="Times New Roman"/>
              </a:rPr>
              <a:t>fe</a:t>
            </a:r>
            <a:r>
              <a:rPr lang="en-US" sz="1600" spc="-50" dirty="0">
                <a:latin typeface="Times New Roman"/>
                <a:cs typeface="Times New Roman"/>
              </a:rPr>
              <a:t>w</a:t>
            </a:r>
            <a:r>
              <a:rPr lang="en-US" sz="1600" spc="10" dirty="0">
                <a:latin typeface="Times New Roman"/>
                <a:cs typeface="Times New Roman"/>
              </a:rPr>
              <a:t>er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5" dirty="0">
                <a:latin typeface="Times New Roman"/>
                <a:cs typeface="Times New Roman"/>
              </a:rPr>
              <a:t>race</a:t>
            </a:r>
            <a:r>
              <a:rPr lang="en-US" sz="1600" spc="80" dirty="0">
                <a:latin typeface="Times New Roman"/>
                <a:cs typeface="Times New Roman"/>
              </a:rPr>
              <a:t> </a:t>
            </a:r>
            <a:r>
              <a:rPr lang="en-US" sz="1600" spc="10" dirty="0" smtClean="0">
                <a:latin typeface="Times New Roman"/>
                <a:cs typeface="Times New Roman"/>
              </a:rPr>
              <a:t>conditions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27"/>
          <p:cNvSpPr>
            <a:spLocks noChangeAspect="1"/>
          </p:cNvSpPr>
          <p:nvPr/>
        </p:nvSpPr>
        <p:spPr>
          <a:xfrm>
            <a:off x="5229412" y="856830"/>
            <a:ext cx="3457388" cy="516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4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8352"/>
            <a:ext cx="8229600" cy="1942354"/>
          </a:xfrm>
        </p:spPr>
        <p:txBody>
          <a:bodyPr>
            <a:norm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lang="en-US" sz="2000" spc="20" dirty="0">
                <a:latin typeface="Times New Roman"/>
                <a:cs typeface="Times New Roman"/>
              </a:rPr>
              <a:t>The 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i="1" spc="-95" dirty="0" err="1">
                <a:latin typeface="Courier"/>
                <a:cs typeface="Courier"/>
              </a:rPr>
              <a:t>forall</a:t>
            </a:r>
            <a:r>
              <a:rPr lang="en-US" sz="2000" spc="-95" dirty="0">
                <a:latin typeface="Courier"/>
                <a:cs typeface="Courier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construct:</a:t>
            </a:r>
            <a:endParaRPr lang="en-US" sz="2000" dirty="0">
              <a:latin typeface="Times New Roman"/>
              <a:cs typeface="Times New Roman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Has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“do-all”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semantics: 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iterations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45" dirty="0">
                <a:latin typeface="Times New Roman"/>
                <a:cs typeface="Times New Roman"/>
              </a:rPr>
              <a:t>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execute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any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rder</a:t>
            </a: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dirty="0">
                <a:latin typeface="Times New Roman"/>
                <a:cs typeface="Times New Roman"/>
              </a:rPr>
              <a:t>Syntax: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tabLst>
                <a:tab pos="1841500" algn="l"/>
              </a:tabLst>
            </a:pPr>
            <a:r>
              <a:rPr lang="en-US" sz="2000" spc="-80" dirty="0" smtClean="0">
                <a:latin typeface="Courier"/>
                <a:cs typeface="Courier"/>
              </a:rPr>
              <a:t>  </a:t>
            </a:r>
            <a:r>
              <a:rPr lang="en-US" sz="2000" i="1" spc="-80" dirty="0" err="1" smtClean="0">
                <a:latin typeface="Courier"/>
                <a:cs typeface="Courier"/>
              </a:rPr>
              <a:t>forall</a:t>
            </a:r>
            <a:r>
              <a:rPr lang="en-US" sz="2000" i="1" spc="-80" dirty="0" smtClean="0">
                <a:latin typeface="Courier"/>
                <a:cs typeface="Courier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[&lt;</a:t>
            </a:r>
            <a:r>
              <a:rPr lang="en-US" sz="2000" i="1" spc="-80" dirty="0" err="1">
                <a:latin typeface="Courier"/>
                <a:cs typeface="Courier"/>
              </a:rPr>
              <a:t>ident</a:t>
            </a:r>
            <a:r>
              <a:rPr lang="en-US" sz="2000" i="1" spc="-80" dirty="0">
                <a:latin typeface="Courier"/>
                <a:cs typeface="Courier"/>
              </a:rPr>
              <a:t>&gt;] (&lt;min&gt; :	&lt;max&gt;, &lt;stride&gt;) &lt;body&gt;</a:t>
            </a:r>
            <a:endParaRPr lang="en-US" sz="2000" i="1" dirty="0">
              <a:latin typeface="Courier"/>
              <a:cs typeface="Courier"/>
            </a:endParaRPr>
          </a:p>
          <a:p>
            <a:pPr marL="323850" indent="-171450">
              <a:lnSpc>
                <a:spcPct val="11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sz="2000" spc="25" dirty="0">
                <a:latin typeface="Times New Roman"/>
                <a:cs typeface="Times New Roman"/>
              </a:rPr>
              <a:t>The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range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from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&lt;min&gt;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to  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i="1" spc="-80" dirty="0">
                <a:latin typeface="Courier"/>
                <a:cs typeface="Courier"/>
              </a:rPr>
              <a:t>&lt;max&gt;</a:t>
            </a:r>
            <a:r>
              <a:rPr lang="en-US" sz="2000" i="1" spc="30" dirty="0">
                <a:latin typeface="Courier"/>
                <a:cs typeface="Courier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is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inclusive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Structured Dagger</a:t>
            </a:r>
            <a:br>
              <a:rPr lang="en-US" dirty="0" smtClean="0"/>
            </a:br>
            <a:r>
              <a:rPr lang="en-US" sz="2200" dirty="0" smtClean="0"/>
              <a:t>The </a:t>
            </a:r>
            <a:r>
              <a:rPr lang="en-US" sz="2200" i="1" dirty="0" err="1" smtClean="0">
                <a:latin typeface="Courier"/>
                <a:cs typeface="Courier"/>
              </a:rPr>
              <a:t>forall</a:t>
            </a:r>
            <a:r>
              <a:rPr lang="en-US" sz="2200" i="1" dirty="0" smtClean="0">
                <a:latin typeface="Courier"/>
                <a:cs typeface="Courier"/>
              </a:rPr>
              <a:t> </a:t>
            </a:r>
            <a:r>
              <a:rPr lang="en-US" sz="2200" dirty="0" smtClean="0"/>
              <a:t>construct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60588"/>
            <a:ext cx="8229600" cy="1180352"/>
          </a:xfrm>
          <a:prstGeom prst="rect">
            <a:avLst/>
          </a:prstGeom>
          <a:solidFill>
            <a:srgbClr val="CCD1D9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</a:t>
            </a:r>
            <a:r>
              <a:rPr lang="en-US" b="1" spc="10" dirty="0" err="1" smtClean="0">
                <a:latin typeface="Times New Roman"/>
                <a:cs typeface="Times New Roman"/>
              </a:rPr>
              <a:t>forall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[block] (0 : </a:t>
            </a:r>
            <a:r>
              <a:rPr lang="en-US" spc="10" dirty="0" err="1">
                <a:latin typeface="Times New Roman"/>
                <a:cs typeface="Times New Roman"/>
              </a:rPr>
              <a:t>numBlocks</a:t>
            </a:r>
            <a:r>
              <a:rPr lang="en-US" spc="10" dirty="0">
                <a:latin typeface="Times New Roman"/>
                <a:cs typeface="Times New Roman"/>
              </a:rPr>
              <a:t> − 1, 1) {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b="1" spc="10" dirty="0" smtClean="0">
                <a:latin typeface="Times New Roman"/>
                <a:cs typeface="Times New Roman"/>
              </a:rPr>
              <a:t>        when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method1[block](</a:t>
            </a:r>
            <a:r>
              <a:rPr lang="en-US" b="1" spc="10" dirty="0" err="1">
                <a:latin typeface="Times New Roman"/>
                <a:cs typeface="Times New Roman"/>
              </a:rPr>
              <a:t>int</a:t>
            </a:r>
            <a:r>
              <a:rPr lang="en-US" spc="10" dirty="0">
                <a:latin typeface="Times New Roman"/>
                <a:cs typeface="Times New Roman"/>
              </a:rPr>
              <a:t> ref, </a:t>
            </a:r>
            <a:r>
              <a:rPr lang="en-US" b="1" spc="10" dirty="0" err="1">
                <a:latin typeface="Times New Roman"/>
                <a:cs typeface="Times New Roman"/>
              </a:rPr>
              <a:t>bool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10" dirty="0" err="1">
                <a:latin typeface="Times New Roman"/>
                <a:cs typeface="Times New Roman"/>
              </a:rPr>
              <a:t>someVal</a:t>
            </a:r>
            <a:r>
              <a:rPr lang="en-US" spc="10" dirty="0">
                <a:latin typeface="Times New Roman"/>
                <a:cs typeface="Times New Roman"/>
              </a:rPr>
              <a:t>) </a:t>
            </a:r>
            <a:r>
              <a:rPr lang="en-US" i="1" spc="10" dirty="0">
                <a:latin typeface="Times New Roman"/>
                <a:cs typeface="Times New Roman"/>
              </a:rPr>
              <a:t>/∗ code block1 ∗/</a:t>
            </a:r>
          </a:p>
          <a:p>
            <a:pPr marL="0" indent="0">
              <a:spcBef>
                <a:spcPts val="484"/>
              </a:spcBef>
              <a:buNone/>
            </a:pPr>
            <a:r>
              <a:rPr lang="en-US" spc="10" dirty="0" smtClean="0">
                <a:latin typeface="Times New Roman"/>
                <a:cs typeface="Times New Roman"/>
              </a:rPr>
              <a:t>    }</a:t>
            </a:r>
            <a:endParaRPr lang="en-US" spc="10" dirty="0">
              <a:latin typeface="Times New Roman"/>
              <a:cs typeface="Times New Roman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4982879"/>
            <a:ext cx="8229600" cy="620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3175635" algn="l"/>
              </a:tabLst>
            </a:pPr>
            <a:r>
              <a:rPr lang="en-US" sz="4000" spc="-15" dirty="0">
                <a:latin typeface="Times New Roman"/>
                <a:cs typeface="Times New Roman"/>
              </a:rPr>
              <a:t>Assume </a:t>
            </a:r>
            <a:r>
              <a:rPr lang="en-US" sz="4000" spc="114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</a:t>
            </a:r>
            <a:r>
              <a:rPr lang="en-US" sz="4000" spc="-95" dirty="0">
                <a:latin typeface="Courier"/>
                <a:cs typeface="Courier"/>
              </a:rPr>
              <a:t> </a:t>
            </a:r>
            <a:r>
              <a:rPr lang="en-US" sz="4000" spc="-30" dirty="0">
                <a:latin typeface="Times New Roman"/>
                <a:cs typeface="Times New Roman"/>
              </a:rPr>
              <a:t>is</a:t>
            </a:r>
            <a:r>
              <a:rPr lang="en-US" sz="4000" spc="85" dirty="0">
                <a:latin typeface="Times New Roman"/>
                <a:cs typeface="Times New Roman"/>
              </a:rPr>
              <a:t> </a:t>
            </a:r>
            <a:r>
              <a:rPr lang="en-US" sz="4000" spc="-5" dirty="0">
                <a:latin typeface="Times New Roman"/>
                <a:cs typeface="Times New Roman"/>
              </a:rPr>
              <a:t>decl</a:t>
            </a:r>
            <a:r>
              <a:rPr lang="en-US" sz="4000" spc="-35" dirty="0">
                <a:latin typeface="Times New Roman"/>
                <a:cs typeface="Times New Roman"/>
              </a:rPr>
              <a:t>a</a:t>
            </a:r>
            <a:r>
              <a:rPr lang="en-US" sz="4000" dirty="0">
                <a:latin typeface="Times New Roman"/>
                <a:cs typeface="Times New Roman"/>
              </a:rPr>
              <a:t>red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20" dirty="0">
                <a:latin typeface="Times New Roman"/>
                <a:cs typeface="Times New Roman"/>
              </a:rPr>
              <a:t>in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30" dirty="0">
                <a:latin typeface="Times New Roman"/>
                <a:cs typeface="Times New Roman"/>
              </a:rPr>
              <a:t>the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-10" dirty="0">
                <a:latin typeface="Times New Roman"/>
                <a:cs typeface="Times New Roman"/>
              </a:rPr>
              <a:t>class</a:t>
            </a:r>
            <a:r>
              <a:rPr lang="en-US" sz="4000" spc="90" dirty="0">
                <a:latin typeface="Times New Roman"/>
                <a:cs typeface="Times New Roman"/>
              </a:rPr>
              <a:t> </a:t>
            </a:r>
            <a:r>
              <a:rPr lang="en-US" sz="4000" spc="5" dirty="0">
                <a:latin typeface="Times New Roman"/>
                <a:cs typeface="Times New Roman"/>
              </a:rPr>
              <a:t>as </a:t>
            </a:r>
            <a:r>
              <a:rPr lang="en-US" sz="4000" spc="110" dirty="0">
                <a:latin typeface="Times New Roman"/>
                <a:cs typeface="Times New Roman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public:	</a:t>
            </a:r>
            <a:r>
              <a:rPr lang="en-US" sz="4000" i="1" spc="-95" dirty="0" err="1">
                <a:latin typeface="Courier"/>
                <a:cs typeface="Courier"/>
              </a:rPr>
              <a:t>int</a:t>
            </a:r>
            <a:r>
              <a:rPr lang="en-US" sz="4000" i="1" spc="-90" dirty="0">
                <a:latin typeface="Courier"/>
                <a:cs typeface="Courier"/>
              </a:rPr>
              <a:t> </a:t>
            </a:r>
            <a:r>
              <a:rPr lang="en-US" sz="4000" i="1" spc="-95" dirty="0">
                <a:latin typeface="Courier"/>
                <a:cs typeface="Courier"/>
              </a:rPr>
              <a:t>block;</a:t>
            </a:r>
            <a:endParaRPr lang="en-US" sz="40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59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37"/>
            <a:ext cx="8229600" cy="4905022"/>
          </a:xfrm>
          <a:solidFill>
            <a:srgbClr val="CCD1D9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                </a:t>
            </a:r>
            <a:r>
              <a:rPr lang="en-US" b="1" dirty="0" err="1" smtClean="0"/>
              <a:t>mainmodule</a:t>
            </a:r>
            <a:r>
              <a:rPr lang="en-US" b="1" dirty="0" smtClean="0"/>
              <a:t> </a:t>
            </a:r>
            <a:r>
              <a:rPr lang="en-US" dirty="0"/>
              <a:t>prefix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readonly</a:t>
            </a:r>
            <a:r>
              <a:rPr lang="en-US" b="1" dirty="0" smtClean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err="1" smtClean="0"/>
              <a:t>mainchare</a:t>
            </a:r>
            <a:r>
              <a:rPr lang="en-US" b="1" dirty="0" smtClean="0"/>
              <a:t> </a:t>
            </a:r>
            <a:r>
              <a:rPr lang="en-US" dirty="0"/>
              <a:t>Main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Main(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[</a:t>
            </a:r>
            <a:r>
              <a:rPr lang="en-US" dirty="0" err="1"/>
              <a:t>reductiontarget</a:t>
            </a:r>
            <a:r>
              <a:rPr lang="en-US" dirty="0"/>
              <a:t>] void </a:t>
            </a:r>
            <a:r>
              <a:rPr lang="en-US" dirty="0" err="1"/>
              <a:t>checkIn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array </a:t>
            </a:r>
            <a:r>
              <a:rPr lang="en-US" dirty="0"/>
              <a:t>[1D] Prefix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dirty="0"/>
              <a:t>Prefix();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passValue</a:t>
            </a:r>
            <a:r>
              <a:rPr lang="en-US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step,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incomingValue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.ci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611"/>
            <a:ext cx="8229600" cy="49050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b="1" dirty="0" smtClean="0"/>
              <a:t>entry </a:t>
            </a:r>
            <a:r>
              <a:rPr lang="en-US" b="1" dirty="0"/>
              <a:t>void </a:t>
            </a:r>
            <a:r>
              <a:rPr lang="en-US" dirty="0" err="1"/>
              <a:t>startPrefixCalculation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for</a:t>
            </a:r>
            <a:r>
              <a:rPr lang="en-US" dirty="0"/>
              <a:t>(stage = 0; (1 &lt;&lt; stage) &lt; </a:t>
            </a:r>
            <a:r>
              <a:rPr lang="en-US" dirty="0" err="1"/>
              <a:t>numElements</a:t>
            </a:r>
            <a:r>
              <a:rPr lang="en-US" dirty="0"/>
              <a:t>; stage++) {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serial </a:t>
            </a:r>
            <a:r>
              <a:rPr lang="en-US" dirty="0"/>
              <a:t>”send  value” {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dirty="0" err="1" smtClean="0"/>
              <a:t>targetIndex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thisIndex</a:t>
            </a:r>
            <a:r>
              <a:rPr lang="en-US" dirty="0"/>
              <a:t> + (1&lt;&lt;stage);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targetIndex</a:t>
            </a:r>
            <a:r>
              <a:rPr lang="en-US" dirty="0"/>
              <a:t> &lt; </a:t>
            </a:r>
            <a:r>
              <a:rPr lang="en-US" dirty="0" err="1"/>
              <a:t>numElements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</a:t>
            </a:r>
            <a:r>
              <a:rPr lang="en-US" dirty="0" err="1" smtClean="0"/>
              <a:t>thisProxy</a:t>
            </a:r>
            <a:r>
              <a:rPr lang="en-US" dirty="0" smtClean="0"/>
              <a:t>[</a:t>
            </a:r>
            <a:r>
              <a:rPr lang="en-US" dirty="0" err="1" smtClean="0"/>
              <a:t>targetIndex</a:t>
            </a:r>
            <a:r>
              <a:rPr lang="en-US" dirty="0" smtClean="0"/>
              <a:t>].</a:t>
            </a:r>
            <a:r>
              <a:rPr lang="en-US" dirty="0" err="1" smtClean="0"/>
              <a:t>passValue</a:t>
            </a:r>
            <a:r>
              <a:rPr lang="en-US" dirty="0" smtClean="0"/>
              <a:t>(stage, value);</a:t>
            </a:r>
          </a:p>
          <a:p>
            <a:pPr marL="0" indent="0">
              <a:buNone/>
            </a:pPr>
            <a:r>
              <a:rPr lang="en-US" dirty="0" smtClean="0"/>
              <a:t>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 &gt;= (1&lt;&lt;stage))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en-US" b="1" dirty="0" smtClean="0"/>
              <a:t>when </a:t>
            </a:r>
            <a:r>
              <a:rPr lang="en-US" dirty="0" err="1"/>
              <a:t>passValue</a:t>
            </a:r>
            <a:r>
              <a:rPr lang="en-US" dirty="0"/>
              <a:t>[stage]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incoming  stage, unsigned </a:t>
            </a:r>
            <a:r>
              <a:rPr lang="en-US" dirty="0" err="1"/>
              <a:t>int</a:t>
            </a:r>
            <a:r>
              <a:rPr lang="en-US" dirty="0"/>
              <a:t> incoming  value) serial</a:t>
            </a:r>
          </a:p>
          <a:p>
            <a:pPr marL="0" indent="0">
              <a:buNone/>
            </a:pPr>
            <a:r>
              <a:rPr lang="en-US" dirty="0" smtClean="0"/>
              <a:t>                                 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value </a:t>
            </a:r>
            <a:r>
              <a:rPr lang="en-US" dirty="0"/>
              <a:t>+= incoming  value;</a:t>
            </a:r>
          </a:p>
          <a:p>
            <a:pPr marL="0" indent="0">
              <a:buNone/>
            </a:pPr>
            <a:r>
              <a:rPr lang="en-US" dirty="0" smtClean="0"/>
              <a:t>       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</a:t>
            </a:r>
            <a:r>
              <a:rPr lang="en-US" b="1" dirty="0" smtClean="0"/>
              <a:t>serial </a:t>
            </a:r>
            <a:r>
              <a:rPr lang="en-US" dirty="0"/>
              <a:t>”done” {</a:t>
            </a:r>
          </a:p>
          <a:p>
            <a:pPr marL="0" indent="0">
              <a:buNone/>
            </a:pPr>
            <a:r>
              <a:rPr lang="en-US" dirty="0" smtClean="0"/>
              <a:t>                     contribute</a:t>
            </a:r>
            <a:r>
              <a:rPr lang="en-US" dirty="0"/>
              <a:t>(</a:t>
            </a:r>
            <a:r>
              <a:rPr lang="en-US" dirty="0" err="1"/>
              <a:t>CkCallback</a:t>
            </a:r>
            <a:r>
              <a:rPr lang="en-US" dirty="0"/>
              <a:t>(</a:t>
            </a:r>
            <a:r>
              <a:rPr lang="en-US" dirty="0" err="1"/>
              <a:t>CkReductionTarget</a:t>
            </a:r>
            <a:r>
              <a:rPr lang="en-US" dirty="0"/>
              <a:t>(Main, </a:t>
            </a:r>
            <a:r>
              <a:rPr lang="en-US" dirty="0" err="1"/>
              <a:t>checkIn</a:t>
            </a:r>
            <a:r>
              <a:rPr lang="en-US" dirty="0"/>
              <a:t>), </a:t>
            </a:r>
            <a:r>
              <a:rPr lang="en-US" dirty="0" err="1"/>
              <a:t>mainProxy</a:t>
            </a:r>
            <a:r>
              <a:rPr lang="en-US" dirty="0"/>
              <a:t>)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      }</a:t>
            </a:r>
          </a:p>
          <a:p>
            <a:pPr marL="0" indent="0">
              <a:buNone/>
            </a:pPr>
            <a:r>
              <a:rPr lang="en-US" dirty="0" smtClean="0"/>
              <a:t>            };</a:t>
            </a:r>
          </a:p>
          <a:p>
            <a:pPr marL="0" indent="0">
              <a:buNone/>
            </a:pPr>
            <a:r>
              <a:rPr lang="en-US" dirty="0" smtClean="0"/>
              <a:t>      };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>
                <a:solidFill>
                  <a:srgbClr val="CC0000"/>
                </a:solidFill>
                <a:latin typeface="Times New Roman"/>
                <a:cs typeface="Times New Roman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016"/>
            <a:ext cx="8229600" cy="5095522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prefix.decl.h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dirty="0" err="1"/>
              <a:t>CProxy</a:t>
            </a:r>
            <a:r>
              <a:rPr lang="en-US" dirty="0"/>
              <a:t>  Main </a:t>
            </a:r>
            <a:r>
              <a:rPr lang="en-US" dirty="0" err="1"/>
              <a:t>mainProxy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i="1" dirty="0"/>
              <a:t>/∗ </a:t>
            </a:r>
            <a:r>
              <a:rPr lang="en-US" i="1" dirty="0" err="1"/>
              <a:t>readonly</a:t>
            </a:r>
            <a:r>
              <a:rPr lang="en-US" i="1" dirty="0"/>
              <a:t> ∗/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 err="1"/>
              <a:t>numElements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Main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Main {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CProxy</a:t>
            </a:r>
            <a:r>
              <a:rPr lang="en-US" dirty="0" smtClean="0"/>
              <a:t>  </a:t>
            </a:r>
            <a:r>
              <a:rPr lang="en-US" dirty="0"/>
              <a:t>Prefix </a:t>
            </a:r>
            <a:r>
              <a:rPr lang="en-US" dirty="0" err="1"/>
              <a:t>prefixArray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CkArgMsg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/>
              <a:t>if 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argc</a:t>
            </a:r>
            <a:r>
              <a:rPr lang="en-US" dirty="0"/>
              <a:t> &gt; 1) </a:t>
            </a:r>
            <a:r>
              <a:rPr lang="en-US" dirty="0" err="1"/>
              <a:t>numElements</a:t>
            </a:r>
            <a:r>
              <a:rPr lang="en-US" dirty="0"/>
              <a:t> = </a:t>
            </a:r>
            <a:r>
              <a:rPr lang="en-US" dirty="0" err="1"/>
              <a:t>atoi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−&gt;</a:t>
            </a:r>
            <a:r>
              <a:rPr lang="en-US" dirty="0" err="1"/>
              <a:t>argv</a:t>
            </a:r>
            <a:r>
              <a:rPr lang="en-US" dirty="0"/>
              <a:t>[1]);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thisProxy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CProxy</a:t>
            </a:r>
            <a:r>
              <a:rPr lang="en-US" dirty="0"/>
              <a:t>  Prefix::</a:t>
            </a:r>
            <a:r>
              <a:rPr lang="en-US" dirty="0" err="1"/>
              <a:t>ckNew</a:t>
            </a:r>
            <a:r>
              <a:rPr lang="en-US" dirty="0"/>
              <a:t>(</a:t>
            </a:r>
            <a:r>
              <a:rPr lang="en-US" dirty="0" err="1"/>
              <a:t>numElements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prefixArray.startPrefixCalculation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Main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∗  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void </a:t>
            </a:r>
            <a:r>
              <a:rPr lang="en-US" dirty="0" err="1"/>
              <a:t>checkIn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CkExit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65" dirty="0">
                <a:solidFill>
                  <a:srgbClr val="CC0000"/>
                </a:solidFill>
                <a:latin typeface="Times New Roman"/>
                <a:cs typeface="Times New Roman"/>
              </a:rPr>
              <a:t>P</a:t>
            </a:r>
            <a:r>
              <a:rPr lang="en-US" spc="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20" dirty="0">
                <a:solidFill>
                  <a:srgbClr val="CC0000"/>
                </a:solidFill>
                <a:latin typeface="Times New Roman"/>
                <a:cs typeface="Times New Roman"/>
              </a:rPr>
              <a:t>rallel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5" dirty="0">
                <a:solidFill>
                  <a:srgbClr val="CC0000"/>
                </a:solidFill>
                <a:latin typeface="Times New Roman"/>
                <a:cs typeface="Times New Roman"/>
              </a:rPr>
              <a:t>Prefix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0" dirty="0">
                <a:solidFill>
                  <a:srgbClr val="CC0000"/>
                </a:solidFill>
                <a:latin typeface="Times New Roman"/>
                <a:cs typeface="Times New Roman"/>
              </a:rPr>
              <a:t>with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>
                <a:solidFill>
                  <a:srgbClr val="CC0000"/>
                </a:solidFill>
                <a:latin typeface="Times New Roman"/>
                <a:cs typeface="Times New Roman"/>
              </a:rPr>
              <a:t>S</a:t>
            </a:r>
            <a:r>
              <a:rPr lang="en-US" spc="-50" dirty="0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lang="en-US" spc="-14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G:</a:t>
            </a:r>
            <a:r>
              <a:rPr lang="en-US" spc="1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solidFill>
                  <a:srgbClr val="CC0000"/>
                </a:solidFill>
                <a:latin typeface="Times New Roman"/>
                <a:cs typeface="Times New Roman"/>
              </a:rPr>
              <a:t>.</a:t>
            </a:r>
            <a:r>
              <a:rPr lang="en-US" spc="-10" dirty="0">
                <a:solidFill>
                  <a:srgbClr val="CC0000"/>
                </a:solidFill>
              </a:rPr>
              <a:t>C</a:t>
            </a:r>
            <a:r>
              <a:rPr lang="en-US" spc="114" dirty="0" smtClean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45" dirty="0">
                <a:solidFill>
                  <a:srgbClr val="CC0000"/>
                </a:solidFill>
                <a:latin typeface="Times New Roman"/>
                <a:cs typeface="Times New Roman"/>
              </a:rPr>
              <a:t>file</a:t>
            </a:r>
            <a:r>
              <a:rPr lang="en-US" spc="11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pc="-90" dirty="0" smtClean="0">
                <a:solidFill>
                  <a:srgbClr val="CC0000"/>
                </a:solidFill>
                <a:latin typeface="Times New Roman"/>
                <a:cs typeface="Times New Roman"/>
              </a:rPr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7095"/>
            <a:ext cx="8229600" cy="3505200"/>
          </a:xfrm>
          <a:solidFill>
            <a:srgbClr val="CCD1D9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class </a:t>
            </a:r>
            <a:r>
              <a:rPr lang="en-US" dirty="0"/>
              <a:t>Prefix : </a:t>
            </a:r>
            <a:r>
              <a:rPr lang="en-US" b="1" dirty="0"/>
              <a:t>public </a:t>
            </a:r>
            <a:r>
              <a:rPr lang="en-US" dirty="0" err="1"/>
              <a:t>CBase</a:t>
            </a:r>
            <a:r>
              <a:rPr lang="en-US" dirty="0"/>
              <a:t>  Prefix {</a:t>
            </a:r>
          </a:p>
          <a:p>
            <a:pPr marL="0" indent="0">
              <a:buNone/>
            </a:pPr>
            <a:r>
              <a:rPr lang="en-US" dirty="0" smtClean="0"/>
              <a:t>    Prefix  </a:t>
            </a:r>
            <a:r>
              <a:rPr lang="en-US" dirty="0"/>
              <a:t>SDAG 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dirty="0"/>
              <a:t>stage, </a:t>
            </a:r>
            <a:r>
              <a:rPr lang="en-US" dirty="0" err="1"/>
              <a:t>targetIndex</a:t>
            </a:r>
            <a:r>
              <a:rPr lang="en-US" dirty="0"/>
              <a:t>, value;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srand</a:t>
            </a:r>
            <a:r>
              <a:rPr lang="en-US" dirty="0"/>
              <a:t>(</a:t>
            </a:r>
            <a:r>
              <a:rPr lang="en-US" dirty="0" err="1"/>
              <a:t>thisIndex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         value </a:t>
            </a:r>
            <a:r>
              <a:rPr lang="en-US" dirty="0"/>
              <a:t>= rand() % 10; // Random positive </a:t>
            </a:r>
            <a:r>
              <a:rPr lang="en-US" dirty="0" err="1"/>
              <a:t>int</a:t>
            </a:r>
            <a:r>
              <a:rPr lang="en-US" dirty="0"/>
              <a:t> between 0 and 9 (inclusive)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Prefix</a:t>
            </a:r>
            <a:r>
              <a:rPr lang="en-US" dirty="0"/>
              <a:t>(</a:t>
            </a:r>
            <a:r>
              <a:rPr lang="en-US" dirty="0" err="1"/>
              <a:t>CkMigrateMessage</a:t>
            </a:r>
            <a:r>
              <a:rPr lang="en-US" dirty="0"/>
              <a:t> ∗</a:t>
            </a:r>
            <a:r>
              <a:rPr lang="en-US" dirty="0" err="1"/>
              <a:t>msg</a:t>
            </a:r>
            <a:r>
              <a:rPr lang="en-US" dirty="0"/>
              <a:t>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b="1" dirty="0"/>
              <a:t>#include </a:t>
            </a:r>
            <a:r>
              <a:rPr lang="en-US" dirty="0"/>
              <a:t>”</a:t>
            </a:r>
            <a:r>
              <a:rPr lang="en-US" dirty="0" err="1"/>
              <a:t>prefix.def.h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Stencil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7769"/>
            <a:ext cx="8229600" cy="2476500"/>
          </a:xfrm>
        </p:spPr>
        <p:txBody>
          <a:bodyPr/>
          <a:lstStyle/>
          <a:p>
            <a:pPr marL="182245" marR="12700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Iterative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where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spc="10" dirty="0">
                <a:latin typeface="Times New Roman"/>
                <a:cs typeface="Times New Roman"/>
              </a:rPr>
              <a:t>rr</a:t>
            </a:r>
            <a:r>
              <a:rPr lang="en-US" spc="-20" dirty="0">
                <a:latin typeface="Times New Roman"/>
                <a:cs typeface="Times New Roman"/>
              </a:rPr>
              <a:t>a</a:t>
            </a:r>
            <a:r>
              <a:rPr lang="en-US" spc="-50" dirty="0">
                <a:latin typeface="Times New Roman"/>
                <a:cs typeface="Times New Roman"/>
              </a:rPr>
              <a:t>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elements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are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u</a:t>
            </a:r>
            <a:r>
              <a:rPr lang="en-US" spc="40" dirty="0">
                <a:latin typeface="Times New Roman"/>
                <a:cs typeface="Times New Roman"/>
              </a:rPr>
              <a:t>p</a:t>
            </a:r>
            <a:r>
              <a:rPr lang="en-US" spc="25" dirty="0">
                <a:latin typeface="Times New Roman"/>
                <a:cs typeface="Times New Roman"/>
              </a:rPr>
              <a:t>dated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acc</a:t>
            </a:r>
            <a:r>
              <a:rPr lang="en-US" spc="-25" dirty="0">
                <a:latin typeface="Times New Roman"/>
                <a:cs typeface="Times New Roman"/>
              </a:rPr>
              <a:t>o</a:t>
            </a:r>
            <a:r>
              <a:rPr lang="en-US" spc="-5" dirty="0">
                <a:latin typeface="Times New Roman"/>
                <a:cs typeface="Times New Roman"/>
              </a:rPr>
              <a:t>rding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35" dirty="0">
                <a:latin typeface="Times New Roman"/>
                <a:cs typeface="Times New Roman"/>
              </a:rPr>
              <a:t>to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some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fixed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30" dirty="0">
                <a:latin typeface="Times New Roman"/>
                <a:cs typeface="Times New Roman"/>
              </a:rPr>
              <a:t>pattern.</a:t>
            </a:r>
            <a:endParaRPr lang="en-US" dirty="0">
              <a:latin typeface="Times New Roman"/>
              <a:cs typeface="Times New Roman"/>
            </a:endParaRPr>
          </a:p>
          <a:p>
            <a:pPr marL="182245" marR="274320">
              <a:spcBef>
                <a:spcPts val="0"/>
              </a:spcBef>
            </a:pPr>
            <a:r>
              <a:rPr lang="en-US" spc="-15" dirty="0">
                <a:latin typeface="Times New Roman"/>
                <a:cs typeface="Times New Roman"/>
              </a:rPr>
              <a:t>Used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in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10" dirty="0">
                <a:latin typeface="Times New Roman"/>
                <a:cs typeface="Times New Roman"/>
              </a:rPr>
              <a:t>computational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simulations,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-25" dirty="0">
                <a:latin typeface="Times New Roman"/>
                <a:cs typeface="Times New Roman"/>
              </a:rPr>
              <a:t>solving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20" dirty="0">
                <a:latin typeface="Times New Roman"/>
                <a:cs typeface="Times New Roman"/>
              </a:rPr>
              <a:t>p</a:t>
            </a:r>
            <a:r>
              <a:rPr lang="en-US" spc="-15" dirty="0">
                <a:latin typeface="Times New Roman"/>
                <a:cs typeface="Times New Roman"/>
              </a:rPr>
              <a:t>a</a:t>
            </a:r>
            <a:r>
              <a:rPr lang="en-US" spc="5" dirty="0">
                <a:latin typeface="Times New Roman"/>
                <a:cs typeface="Times New Roman"/>
              </a:rPr>
              <a:t>rtial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differential </a:t>
            </a:r>
            <a:r>
              <a:rPr lang="en-US" spc="5" dirty="0">
                <a:latin typeface="Times New Roman"/>
                <a:cs typeface="Times New Roman"/>
              </a:rPr>
              <a:t>equations,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Jacobi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55" dirty="0">
                <a:latin typeface="Times New Roman"/>
                <a:cs typeface="Times New Roman"/>
              </a:rPr>
              <a:t>k</a:t>
            </a:r>
            <a:r>
              <a:rPr lang="en-US" spc="-5" dirty="0">
                <a:latin typeface="Times New Roman"/>
                <a:cs typeface="Times New Roman"/>
              </a:rPr>
              <a:t>ernel,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5" dirty="0" err="1">
                <a:latin typeface="Times New Roman"/>
                <a:cs typeface="Times New Roman"/>
              </a:rPr>
              <a:t>GaussSeidel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me</a:t>
            </a:r>
            <a:r>
              <a:rPr lang="en-US" spc="30" dirty="0">
                <a:latin typeface="Times New Roman"/>
                <a:cs typeface="Times New Roman"/>
              </a:rPr>
              <a:t>t</a:t>
            </a:r>
            <a:r>
              <a:rPr lang="en-US" spc="55" dirty="0">
                <a:latin typeface="Times New Roman"/>
                <a:cs typeface="Times New Roman"/>
              </a:rPr>
              <a:t>h</a:t>
            </a:r>
            <a:r>
              <a:rPr lang="en-US" spc="20" dirty="0">
                <a:latin typeface="Times New Roman"/>
                <a:cs typeface="Times New Roman"/>
              </a:rPr>
              <a:t>o</a:t>
            </a:r>
            <a:r>
              <a:rPr lang="en-US" spc="15" dirty="0">
                <a:latin typeface="Times New Roman"/>
                <a:cs typeface="Times New Roman"/>
              </a:rPr>
              <a:t>d,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image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-20" dirty="0">
                <a:latin typeface="Times New Roman"/>
                <a:cs typeface="Times New Roman"/>
              </a:rPr>
              <a:t>p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30" dirty="0">
                <a:latin typeface="Times New Roman"/>
                <a:cs typeface="Times New Roman"/>
              </a:rPr>
              <a:t>o</a:t>
            </a:r>
            <a:r>
              <a:rPr lang="en-US" spc="-10" dirty="0">
                <a:latin typeface="Times New Roman"/>
                <a:cs typeface="Times New Roman"/>
              </a:rPr>
              <a:t>cessing applications</a:t>
            </a:r>
            <a:r>
              <a:rPr lang="en-US" spc="95" dirty="0">
                <a:latin typeface="Times New Roman"/>
                <a:cs typeface="Times New Roman"/>
              </a:rPr>
              <a:t> </a:t>
            </a:r>
            <a:r>
              <a:rPr lang="en-US" spc="25" dirty="0">
                <a:latin typeface="Times New Roman"/>
                <a:cs typeface="Times New Roman"/>
              </a:rPr>
              <a:t>etc.</a:t>
            </a:r>
            <a:endParaRPr lang="en-US" dirty="0">
              <a:latin typeface="Times New Roman"/>
              <a:cs typeface="Times New Roman"/>
            </a:endParaRPr>
          </a:p>
          <a:p>
            <a:pPr marL="182245">
              <a:spcBef>
                <a:spcPts val="0"/>
              </a:spcBef>
            </a:pPr>
            <a:r>
              <a:rPr lang="en-US" dirty="0">
                <a:latin typeface="Times New Roman"/>
                <a:cs typeface="Times New Roman"/>
              </a:rPr>
              <a:t>Can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40" dirty="0">
                <a:latin typeface="Times New Roman"/>
                <a:cs typeface="Times New Roman"/>
              </a:rPr>
              <a:t>b</a:t>
            </a:r>
            <a:r>
              <a:rPr lang="en-US" spc="-5" dirty="0">
                <a:latin typeface="Times New Roman"/>
                <a:cs typeface="Times New Roman"/>
              </a:rPr>
              <a:t>e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2D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45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-10" dirty="0" smtClean="0">
                <a:latin typeface="Times New Roman"/>
                <a:cs typeface="Times New Roman"/>
              </a:rPr>
              <a:t>3D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7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197" b="-45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9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5-point Stencil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8777" r="-28777"/>
          <a:stretch>
            <a:fillRect/>
          </a:stretch>
        </p:blipFill>
        <p:spPr>
          <a:xfrm>
            <a:off x="457200" y="1143000"/>
            <a:ext cx="8229600" cy="5235575"/>
          </a:xfrm>
        </p:spPr>
      </p:pic>
    </p:spTree>
    <p:extLst>
      <p:ext uri="{BB962C8B-B14F-4D97-AF65-F5344CB8AC3E}">
        <p14:creationId xmlns:p14="http://schemas.microsoft.com/office/powerpoint/2010/main" val="1056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9347</TotalTime>
  <Words>7574</Words>
  <Application>Microsoft Macintosh PowerPoint</Application>
  <PresentationFormat>On-screen Show (4:3)</PresentationFormat>
  <Paragraphs>1104</Paragraphs>
  <Slides>106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Clarity</vt:lpstr>
      <vt:lpstr>Programming with Parallel Migratable Objects</vt:lpstr>
      <vt:lpstr>PowerPoint Presentation</vt:lpstr>
      <vt:lpstr>Outline</vt:lpstr>
      <vt:lpstr>Harnessing Parallelism: Challenges  Trends in System Architecture</vt:lpstr>
      <vt:lpstr>Harnessing Parallelism: Challenges  Trends in System Architecture</vt:lpstr>
      <vt:lpstr>Harnessing Parallelism: Challenges  Next-generation Applications</vt:lpstr>
      <vt:lpstr>Harnessing Parallelism: Challenges Programming Models: MPI</vt:lpstr>
      <vt:lpstr>PowerPoint Presentation</vt:lpstr>
      <vt:lpstr>PowerPoint Presentation</vt:lpstr>
      <vt:lpstr>Stuff you already know  Benefits of Object-based code </vt:lpstr>
      <vt:lpstr>Globally-Visible Objects: Chares and Proxies</vt:lpstr>
      <vt:lpstr>Globally-Visible Methods: Entry Methods</vt:lpstr>
      <vt:lpstr>Method-Driven Asynchronous Communication</vt:lpstr>
      <vt:lpstr>Design Principle: Do not wait for remote completion</vt:lpstr>
      <vt:lpstr>For example, a Jacobi reduction</vt:lpstr>
      <vt:lpstr>Methods: Natural Units of Sequential Computation</vt:lpstr>
      <vt:lpstr>The Execution Model</vt:lpstr>
      <vt:lpstr>The Execution Model</vt:lpstr>
      <vt:lpstr>Outline</vt:lpstr>
      <vt:lpstr>Hello World Example</vt:lpstr>
      <vt:lpstr>Hello World with Chares</vt:lpstr>
      <vt:lpstr>Compiling a Charm++ Program</vt:lpstr>
      <vt:lpstr>Building Charm++</vt:lpstr>
      <vt:lpstr>Hello World Example</vt:lpstr>
      <vt:lpstr>Outline</vt:lpstr>
      <vt:lpstr>Impact on communication</vt:lpstr>
      <vt:lpstr>Example Computation</vt:lpstr>
      <vt:lpstr>Example: Stencil Computation</vt:lpstr>
      <vt:lpstr>Modularity and Compositionality</vt:lpstr>
      <vt:lpstr>Modularity and Compositionality</vt:lpstr>
      <vt:lpstr>Modularity and Compositionality</vt:lpstr>
      <vt:lpstr>Migratability</vt:lpstr>
      <vt:lpstr>Decomposition Independent of numCores</vt:lpstr>
      <vt:lpstr>Utility for Multi-cores, Many-cores, Accelerators</vt:lpstr>
      <vt:lpstr>Load Balancing</vt:lpstr>
      <vt:lpstr>A quick Example  Weather Forecasting in BRAMS </vt:lpstr>
      <vt:lpstr>Basic Virtualization of BRAMS</vt:lpstr>
      <vt:lpstr>Baseline: 64 objects on 64 processors</vt:lpstr>
      <vt:lpstr>Over-decomposition: 1024 objects on 64 processors Benefits from communication/computation overlap</vt:lpstr>
      <vt:lpstr>With Load Balancing: 1024 objects on 64 processors</vt:lpstr>
      <vt:lpstr>PowerPoint Presentation</vt:lpstr>
      <vt:lpstr>Outline</vt:lpstr>
      <vt:lpstr>Charm++ File structure</vt:lpstr>
      <vt:lpstr>Charm Interface: Modules</vt:lpstr>
      <vt:lpstr>Charm Interface: Chares</vt:lpstr>
      <vt:lpstr>Charm Interface: Entry Methods</vt:lpstr>
      <vt:lpstr>Charm Interface: mainchare</vt:lpstr>
      <vt:lpstr>Creating a Chare</vt:lpstr>
      <vt:lpstr>Chare Proxies</vt:lpstr>
      <vt:lpstr>Charm Termination</vt:lpstr>
      <vt:lpstr>Chare Creation Example: .ci file</vt:lpstr>
      <vt:lpstr>Chare Creation Example: .C file</vt:lpstr>
      <vt:lpstr>Asynchronous Methods</vt:lpstr>
      <vt:lpstr>Asynchronous Methods</vt:lpstr>
      <vt:lpstr>Asynchronous Methods</vt:lpstr>
      <vt:lpstr>Asynchronous Example: .ci file</vt:lpstr>
      <vt:lpstr>Asynchronous Example: .C file</vt:lpstr>
      <vt:lpstr>Data types and entry methods</vt:lpstr>
      <vt:lpstr>Collections of Objects: Concepts</vt:lpstr>
      <vt:lpstr>Collections of Objects</vt:lpstr>
      <vt:lpstr>Chare Array: Hello Example</vt:lpstr>
      <vt:lpstr>Chare Array: Hello Example</vt:lpstr>
      <vt:lpstr>Hello World Array Projections Timeline View</vt:lpstr>
      <vt:lpstr>Declaring a Chare Array </vt:lpstr>
      <vt:lpstr>Constructing a Chare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Chares are reactive</vt:lpstr>
      <vt:lpstr>Fibonacci Example</vt:lpstr>
      <vt:lpstr>Fibonacci Example</vt:lpstr>
      <vt:lpstr>Consider Fibonacci Chare</vt:lpstr>
      <vt:lpstr>Structured Dagger The when construct</vt:lpstr>
      <vt:lpstr>Structured Dagger The serial construct</vt:lpstr>
      <vt:lpstr>Structured Dagger The when construct</vt:lpstr>
      <vt:lpstr>Structured Dagger The when construct</vt:lpstr>
      <vt:lpstr>Structured Dagger Boilerplate</vt:lpstr>
      <vt:lpstr>Structured Dagger Boilerplate</vt:lpstr>
      <vt:lpstr>Fibonacci with Structured Dagger</vt:lpstr>
      <vt:lpstr>Fibonacci with Structured Dagger</vt:lpstr>
      <vt:lpstr>Structured Dagger The when construct</vt:lpstr>
      <vt:lpstr>Structured Dagger The when construct</vt:lpstr>
      <vt:lpstr>Structured Dagger The if-then-else construct</vt:lpstr>
      <vt:lpstr>Structured Dagger The for construct</vt:lpstr>
      <vt:lpstr>Structured Dagger The while construct</vt:lpstr>
      <vt:lpstr>Structured Dagger The overlap construct</vt:lpstr>
      <vt:lpstr>Illustration of a long “overlap”</vt:lpstr>
      <vt:lpstr>Structured Dagger The forall construct</vt:lpstr>
      <vt:lpstr>Parallel Prefix with SDAG: .ci file I</vt:lpstr>
      <vt:lpstr>Parallel Prefix with SDAG: .ci file II</vt:lpstr>
      <vt:lpstr>Parallel Prefix with SDAG: .C file I</vt:lpstr>
      <vt:lpstr>Parallel Prefix with SDAG: .C file II</vt:lpstr>
      <vt:lpstr>Stencil Codes</vt:lpstr>
      <vt:lpstr>5-point Stencil</vt:lpstr>
      <vt:lpstr>5-point Stencil</vt:lpstr>
      <vt:lpstr>5-point Stencil</vt:lpstr>
      <vt:lpstr>Jacobi:  .ci file</vt:lpstr>
      <vt:lpstr>Jacobi:  .ci file</vt:lpstr>
      <vt:lpstr>Jacobi:  .ci file (with asynchronous reductions)</vt:lpstr>
      <vt:lpstr>Power of Asynchrony Example</vt:lpstr>
      <vt:lpstr>Structured dagger version</vt:lpstr>
      <vt:lpstr>Outline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Chares are reactive</dc:title>
  <dc:creator>Shanna DeSouza</dc:creator>
  <cp:lastModifiedBy>Shanna DeSouza</cp:lastModifiedBy>
  <cp:revision>164</cp:revision>
  <dcterms:created xsi:type="dcterms:W3CDTF">2014-08-04T16:19:24Z</dcterms:created>
  <dcterms:modified xsi:type="dcterms:W3CDTF">2014-09-04T16:05:09Z</dcterms:modified>
</cp:coreProperties>
</file>